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5"/>
  </p:notesMasterIdLst>
  <p:handoutMasterIdLst>
    <p:handoutMasterId r:id="rId16"/>
  </p:handoutMasterIdLst>
  <p:sldIdLst>
    <p:sldId id="289" r:id="rId5"/>
    <p:sldId id="286" r:id="rId6"/>
    <p:sldId id="292" r:id="rId7"/>
    <p:sldId id="273" r:id="rId8"/>
    <p:sldId id="270" r:id="rId9"/>
    <p:sldId id="296" r:id="rId10"/>
    <p:sldId id="297" r:id="rId11"/>
    <p:sldId id="299" r:id="rId12"/>
    <p:sldId id="288"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13"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DA1"/>
    <a:srgbClr val="FFFFFF"/>
    <a:srgbClr val="0090A2"/>
    <a:srgbClr val="107082"/>
    <a:srgbClr val="E0F0F3"/>
    <a:srgbClr val="40404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66262" autoAdjust="0"/>
  </p:normalViewPr>
  <p:slideViewPr>
    <p:cSldViewPr snapToGrid="0">
      <p:cViewPr varScale="1">
        <p:scale>
          <a:sx n="67" d="100"/>
          <a:sy n="67" d="100"/>
        </p:scale>
        <p:origin x="644" y="44"/>
      </p:cViewPr>
      <p:guideLst>
        <p:guide pos="3840"/>
        <p:guide orient="horz" pos="2160"/>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F7A84F-E231-42BE-A9F8-B5131853C8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CB813BC-9E49-4ABB-A3C3-CEE0885B027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EBDBEE-1FDA-4F57-947F-5759FA6ABC55}" type="datetimeFigureOut">
              <a:rPr lang="en-US" smtClean="0"/>
              <a:t>6/11/2021</a:t>
            </a:fld>
            <a:endParaRPr lang="en-US" dirty="0"/>
          </a:p>
        </p:txBody>
      </p:sp>
      <p:sp>
        <p:nvSpPr>
          <p:cNvPr id="4" name="Footer Placeholder 3">
            <a:extLst>
              <a:ext uri="{FF2B5EF4-FFF2-40B4-BE49-F238E27FC236}">
                <a16:creationId xmlns:a16="http://schemas.microsoft.com/office/drawing/2014/main" id="{47ADFF29-9BE4-4CDF-A198-BBEE303F0E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D4AFC6-5A97-4417-A16A-485E5801A6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A8C659-3DDB-48CB-A056-6A658A161B7C}" type="slidenum">
              <a:rPr lang="en-US" smtClean="0"/>
              <a:t>‹#›</a:t>
            </a:fld>
            <a:endParaRPr lang="en-US" dirty="0"/>
          </a:p>
        </p:txBody>
      </p:sp>
    </p:spTree>
    <p:extLst>
      <p:ext uri="{BB962C8B-B14F-4D97-AF65-F5344CB8AC3E}">
        <p14:creationId xmlns:p14="http://schemas.microsoft.com/office/powerpoint/2010/main" val="2360767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6A9CD-5E57-4C86-B862-09CA519924BA}" type="datetimeFigureOut">
              <a:rPr lang="en-US" smtClean="0"/>
              <a:t>6/11/2021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004F4-F240-48F9-8AE1-486585C7F00D}" type="slidenum">
              <a:rPr lang="en-US" smtClean="0"/>
              <a:t>‹#›</a:t>
            </a:fld>
            <a:endParaRPr lang="en-US" dirty="0"/>
          </a:p>
        </p:txBody>
      </p:sp>
    </p:spTree>
    <p:extLst>
      <p:ext uri="{BB962C8B-B14F-4D97-AF65-F5344CB8AC3E}">
        <p14:creationId xmlns:p14="http://schemas.microsoft.com/office/powerpoint/2010/main" val="2154881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Speaker – ZT </a:t>
            </a:r>
          </a:p>
          <a:p>
            <a:pPr rtl="0">
              <a:spcBef>
                <a:spcPts val="0"/>
              </a:spcBef>
              <a:spcAft>
                <a:spcPts val="0"/>
              </a:spcAft>
            </a:pPr>
            <a:r>
              <a:rPr lang="en-US" sz="1800" b="0" i="0" u="none" strike="noStrike" dirty="0">
                <a:solidFill>
                  <a:srgbClr val="000000"/>
                </a:solidFill>
                <a:effectLst/>
                <a:latin typeface="Calibri" panose="020F0502020204030204" pitchFamily="34" charset="0"/>
              </a:rPr>
              <a:t>Hello Everyone! Thanks for joining Top Shelf CRM’s webinar today, Tackling Salesforce Development in the Non-Profit Industry. My name is Zena Thomas, Marketing Manager here at Top Shelf CRM. From the Top Shelf CRM team, you’ll be hearing from Talia Jackson Account Executive and Yolanda Holt, Sales Manager. As a client testimonial, you’ll be hearing from Heidi Shaw, Vice President of Business and Industry Solutions with Anne Arundel Workforce Development Center. </a:t>
            </a: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During this webinar we will cover how to grow your NPO and improve operations and reduce costs using Salesforce Development. </a:t>
            </a: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CA004F4-F240-48F9-8AE1-486585C7F00D}" type="slidenum">
              <a:rPr lang="en-US" smtClean="0"/>
              <a:t>1</a:t>
            </a:fld>
            <a:endParaRPr lang="en-US" dirty="0"/>
          </a:p>
        </p:txBody>
      </p:sp>
    </p:spTree>
    <p:extLst>
      <p:ext uri="{BB962C8B-B14F-4D97-AF65-F5344CB8AC3E}">
        <p14:creationId xmlns:p14="http://schemas.microsoft.com/office/powerpoint/2010/main" val="3228853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Speaker - ZT</a:t>
            </a:r>
            <a:endParaRPr lang="en-US" b="0" dirty="0">
              <a:effectLst/>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as a little brief background on Top Shelf CRM. For the past 9 years, </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we’ve helped hundreds of companies take full advantage of their Salesforce platform. We’re headquartered in the Washington D.C. area. We offer certified consultants to help your organizations with staff augmentation, helping scale development and integration projects.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We serve many verticals such as Financial Services, Software, Educations, Healthcare, Pharmaceuticals, Federal, and of course the Non-Profit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dirty="0"/>
              <a:t>With that being said, I’m going to hand it over Talia Jackson will highlight our success growing and improving non-profits. </a:t>
            </a:r>
          </a:p>
        </p:txBody>
      </p:sp>
      <p:sp>
        <p:nvSpPr>
          <p:cNvPr id="4" name="Slide Number Placeholder 3"/>
          <p:cNvSpPr>
            <a:spLocks noGrp="1"/>
          </p:cNvSpPr>
          <p:nvPr>
            <p:ph type="sldNum" sz="quarter" idx="5"/>
          </p:nvPr>
        </p:nvSpPr>
        <p:spPr/>
        <p:txBody>
          <a:bodyPr/>
          <a:lstStyle/>
          <a:p>
            <a:fld id="{9CA004F4-F240-48F9-8AE1-486585C7F00D}" type="slidenum">
              <a:rPr lang="en-US" smtClean="0"/>
              <a:t>2</a:t>
            </a:fld>
            <a:endParaRPr lang="en-US" dirty="0"/>
          </a:p>
        </p:txBody>
      </p:sp>
    </p:spTree>
    <p:extLst>
      <p:ext uri="{BB962C8B-B14F-4D97-AF65-F5344CB8AC3E}">
        <p14:creationId xmlns:p14="http://schemas.microsoft.com/office/powerpoint/2010/main" val="2609089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Speaker – TJ</a:t>
            </a: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Thank you, Zena!</a:t>
            </a:r>
          </a:p>
          <a:p>
            <a:pPr rtl="0">
              <a:spcBef>
                <a:spcPts val="0"/>
              </a:spcBef>
              <a:spcAft>
                <a:spcPts val="0"/>
              </a:spcAft>
            </a:pP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Here at Top Shelf, we have worked with many non-profit organizations to optimize their investment in Salesforce.  We help organizations grow by increasing user adoption, which increases return-on-investment with the CRM platform.  We also create custom reports and refine existing reports to the specific needs of each client.  Our as-needed support model does not have a minimum dollar amount, which means that teams can purchase 20 hours or 200 hours of consulting services.  This helps organizations to maintain operational expenses and avoid any additional and unplanned expenses.  We also have an extremely nimble development team, which allows us to scale and deliver projects in a fraction of the time that our competitors require.  When necessary, we assign multiple developers to meet our client’s deadlines.  </a:t>
            </a:r>
            <a:br>
              <a:rPr lang="en-US" sz="1800" b="0" i="0" u="none" strike="noStrike" dirty="0">
                <a:solidFill>
                  <a:srgbClr val="000000"/>
                </a:solidFill>
                <a:effectLst/>
                <a:latin typeface="Calibri" panose="020F0502020204030204" pitchFamily="34" charset="0"/>
              </a:rPr>
            </a:b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I’ll  now share a small sampling of the challenges that we have helped non-profits to overcome.</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3</a:t>
            </a:fld>
            <a:endParaRPr lang="en-US" dirty="0"/>
          </a:p>
        </p:txBody>
      </p:sp>
    </p:spTree>
    <p:extLst>
      <p:ext uri="{BB962C8B-B14F-4D97-AF65-F5344CB8AC3E}">
        <p14:creationId xmlns:p14="http://schemas.microsoft.com/office/powerpoint/2010/main" val="893538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Speaker – TJ</a:t>
            </a: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We have seen, time after time, that our clients have a heavy workload with tight deadlines that can pop up unexpectedly.  Often, the internal development team is managing large projects and is unable to tackle new, smaller projects.  </a:t>
            </a: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Non-profits also tend to need assistance managing Activity tracking in Salesforce and donor management, which is where we come in.  We have worked to help organizations create new workflows and tweak existing workflows to enhance the user experience.</a:t>
            </a: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Live and virtual events require much planning and execution, which also requires CRM and website integration.  We have helped organizations create integrated event registration pages that capture vital attendee information and integrate it with Salesforce.  We have also integrated customer surveys to provide a 360-degree view of the customer, all from within Salesforce.  </a:t>
            </a:r>
            <a:endParaRPr lang="en-US" b="0" dirty="0">
              <a:effectLst/>
            </a:endParaRP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I’ll now share some of the services that we offer to organizations.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4</a:t>
            </a:fld>
            <a:endParaRPr lang="en-US" dirty="0"/>
          </a:p>
        </p:txBody>
      </p:sp>
    </p:spTree>
    <p:extLst>
      <p:ext uri="{BB962C8B-B14F-4D97-AF65-F5344CB8AC3E}">
        <p14:creationId xmlns:p14="http://schemas.microsoft.com/office/powerpoint/2010/main" val="33541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Speaker – TJ</a:t>
            </a:r>
            <a:endParaRPr lang="en-US" b="0" dirty="0">
              <a:effectLst/>
            </a:endParaRP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Our company was founded to help customers implement Salesforce and take the frustration out of setup and rollout.  We also work with existing Salesforce customers that would like to enhance an existing implementation that wasn’t rolled out optimally.  Many times, we have seen that in a few short weeks, we can really help customers maximize their usage of Salesforce and truly get the results they’re looking for from their CRM investment.  But, based on client requests, we also offer API integrations, web development and marketing services.  In addition to the services on the screen, we also have additional service offerings to assist and feel free to contact me directly to learn more.</a:t>
            </a:r>
            <a:endParaRPr lang="en-US" b="0" dirty="0">
              <a:effectLst/>
            </a:endParaRPr>
          </a:p>
          <a:p>
            <a:pPr rtl="0">
              <a:spcBef>
                <a:spcPts val="0"/>
              </a:spcBef>
              <a:spcAft>
                <a:spcPts val="0"/>
              </a:spcAft>
            </a:pPr>
            <a:endParaRPr lang="en-US" sz="1800" b="0" i="0" u="none" strike="noStrike" dirty="0">
              <a:solidFill>
                <a:srgbClr val="000000"/>
              </a:solidFill>
              <a:effectLst/>
              <a:latin typeface="Calibri" panose="020F0502020204030204" pitchFamily="34" charset="0"/>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I’ll now turn it over to Zena Thomas, who will cover our client testimonial, Anne Arundel Workforce Development Center. </a:t>
            </a:r>
            <a:br>
              <a:rPr lang="en-US" dirty="0"/>
            </a:br>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5</a:t>
            </a:fld>
            <a:endParaRPr lang="en-US" dirty="0"/>
          </a:p>
        </p:txBody>
      </p:sp>
    </p:spTree>
    <p:extLst>
      <p:ext uri="{BB962C8B-B14F-4D97-AF65-F5344CB8AC3E}">
        <p14:creationId xmlns:p14="http://schemas.microsoft.com/office/powerpoint/2010/main" val="191231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dirty="0">
                <a:solidFill>
                  <a:srgbClr val="000000"/>
                </a:solidFill>
                <a:effectLst/>
                <a:latin typeface="Calibri" panose="020F0502020204030204" pitchFamily="34" charset="0"/>
              </a:rPr>
              <a:t>ZT- Announce Heidi Shaw</a:t>
            </a:r>
          </a:p>
          <a:p>
            <a:endParaRPr lang="en-US" sz="1200" b="0" i="0" u="none" strike="noStrike" dirty="0">
              <a:solidFill>
                <a:srgbClr val="000000"/>
              </a:solidFill>
              <a:effectLst/>
              <a:latin typeface="Calibri" panose="020F0502020204030204" pitchFamily="34" charset="0"/>
            </a:endParaRPr>
          </a:p>
          <a:p>
            <a:r>
              <a:rPr lang="en-US" sz="1200" b="0" i="0" u="none" strike="noStrike" dirty="0">
                <a:solidFill>
                  <a:srgbClr val="000000"/>
                </a:solidFill>
                <a:effectLst/>
                <a:latin typeface="Calibri" panose="020F0502020204030204" pitchFamily="34" charset="0"/>
              </a:rPr>
              <a:t>Thanks, Talia! </a:t>
            </a:r>
          </a:p>
          <a:p>
            <a:endParaRPr lang="en-US"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Let’s highlight a success story of ours with Anne Arundel Workforce Development Center. </a:t>
            </a:r>
            <a:r>
              <a:rPr lang="en-US" sz="1200" b="0" i="0" dirty="0">
                <a:solidFill>
                  <a:schemeClr val="bg1"/>
                </a:solidFill>
                <a:effectLst/>
                <a:latin typeface="inherit"/>
              </a:rPr>
              <a:t>AAWDC is a 501c3 nonprofit corporation that provides high quality workforce development services to businesses and citizens of Anne Arundel County.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inherit"/>
                <a:ea typeface="Tahoma" panose="020B0604030504040204" pitchFamily="34" charset="0"/>
                <a:cs typeface="Tahoma" panose="020B0604030504040204" pitchFamily="34" charset="0"/>
              </a:rPr>
              <a:t>In the past, </a:t>
            </a:r>
            <a:r>
              <a:rPr lang="en-US" sz="1200" b="0" i="0" dirty="0">
                <a:solidFill>
                  <a:schemeClr val="bg1"/>
                </a:solidFill>
                <a:effectLst/>
                <a:latin typeface="inherit"/>
              </a:rPr>
              <a:t>they </a:t>
            </a:r>
            <a:r>
              <a:rPr lang="en-US" sz="1200" b="0" i="0" dirty="0">
                <a:solidFill>
                  <a:schemeClr val="bg1"/>
                </a:solidFill>
                <a:effectLst/>
                <a:latin typeface="inherit"/>
                <a:ea typeface="Tahoma" panose="020B0604030504040204" pitchFamily="34" charset="0"/>
                <a:cs typeface="Tahoma" panose="020B0604030504040204" pitchFamily="34" charset="0"/>
              </a:rPr>
              <a:t>were </a:t>
            </a:r>
            <a:r>
              <a:rPr lang="en-US" sz="1200" dirty="0">
                <a:solidFill>
                  <a:schemeClr val="bg1"/>
                </a:solidFill>
                <a:latin typeface="inherit"/>
                <a:ea typeface="Tahoma" panose="020B0604030504040204" pitchFamily="34" charset="0"/>
                <a:cs typeface="Tahoma" panose="020B0604030504040204" pitchFamily="34" charset="0"/>
              </a:rPr>
              <a:t>using another software consulting firm to solve their development needs. Due to unexpected </a:t>
            </a:r>
            <a:r>
              <a:rPr lang="en-US" sz="1200" dirty="0" err="1">
                <a:solidFill>
                  <a:schemeClr val="bg1"/>
                </a:solidFill>
                <a:latin typeface="inherit"/>
                <a:ea typeface="Tahoma" panose="020B0604030504040204" pitchFamily="34" charset="0"/>
                <a:cs typeface="Tahoma" panose="020B0604030504040204" pitchFamily="34" charset="0"/>
              </a:rPr>
              <a:t>risingdevelopment</a:t>
            </a:r>
            <a:r>
              <a:rPr lang="en-US" sz="1200" dirty="0">
                <a:solidFill>
                  <a:schemeClr val="bg1"/>
                </a:solidFill>
                <a:latin typeface="inherit"/>
                <a:ea typeface="Tahoma" panose="020B0604030504040204" pitchFamily="34" charset="0"/>
                <a:cs typeface="Tahoma" panose="020B0604030504040204" pitchFamily="34" charset="0"/>
              </a:rPr>
              <a:t> costs, they began evaluating other trustworthy, cost-effective solutions to their growing development needs.</a:t>
            </a:r>
          </a:p>
          <a:p>
            <a:endParaRPr lang="en-US" sz="1200" b="0" i="0" u="none" strike="noStrike" dirty="0">
              <a:solidFill>
                <a:srgbClr val="000000"/>
              </a:solidFill>
              <a:effectLst/>
              <a:latin typeface="Calibri" panose="020F0502020204030204" pitchFamily="34" charset="0"/>
            </a:endParaRPr>
          </a:p>
          <a:p>
            <a:r>
              <a:rPr lang="en-US" sz="1200" b="0" i="0" u="none" strike="noStrike" dirty="0">
                <a:solidFill>
                  <a:srgbClr val="000000"/>
                </a:solidFill>
                <a:effectLst/>
                <a:latin typeface="Calibri" panose="020F0502020204030204" pitchFamily="34" charset="0"/>
              </a:rPr>
              <a:t>We’ve had the pleasure so far of working with Heidi Shaw VP Business and Industry Solutions on 120 hours of custom Salesforce and Development work. </a:t>
            </a:r>
          </a:p>
          <a:p>
            <a:endParaRPr lang="en-US" sz="1200" b="0" i="0" u="none" strike="noStrike" dirty="0">
              <a:solidFill>
                <a:srgbClr val="000000"/>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6</a:t>
            </a:fld>
            <a:endParaRPr lang="en-US" dirty="0"/>
          </a:p>
        </p:txBody>
      </p:sp>
    </p:spTree>
    <p:extLst>
      <p:ext uri="{BB962C8B-B14F-4D97-AF65-F5344CB8AC3E}">
        <p14:creationId xmlns:p14="http://schemas.microsoft.com/office/powerpoint/2010/main" val="173665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ZT speaks: </a:t>
            </a:r>
          </a:p>
          <a:p>
            <a:endParaRPr lang="en-US" dirty="0"/>
          </a:p>
          <a:p>
            <a:endParaRPr lang="en-US" dirty="0"/>
          </a:p>
          <a:p>
            <a:r>
              <a:rPr lang="en-US" dirty="0"/>
              <a:t>Heidi, on behalf of Top Shelf CRM, it’s always a pleasure working with you. I’d love to ask you accouple questions regarding your experience working with us here at Top Shelf. With that being said…</a:t>
            </a:r>
          </a:p>
          <a:p>
            <a:r>
              <a:rPr lang="en-US" dirty="0"/>
              <a:t>  </a:t>
            </a:r>
          </a:p>
          <a:p>
            <a:pPr algn="l" rtl="0"/>
            <a:r>
              <a:rPr lang="en-US" b="0" i="0" dirty="0">
                <a:solidFill>
                  <a:srgbClr val="000000"/>
                </a:solidFill>
                <a:effectLst/>
                <a:latin typeface="Arial" panose="020B0604020202020204" pitchFamily="34" charset="0"/>
              </a:rPr>
              <a:t>1. Why did you choose to use Top Shelf?  </a:t>
            </a:r>
          </a:p>
          <a:p>
            <a:pPr algn="l" rtl="0"/>
            <a:r>
              <a:rPr lang="en-US" b="0" i="0" dirty="0">
                <a:solidFill>
                  <a:srgbClr val="000000"/>
                </a:solidFill>
                <a:effectLst/>
                <a:latin typeface="Arial" panose="020B0604020202020204" pitchFamily="34" charset="0"/>
              </a:rPr>
              <a:t>2. What separates Top Shelf from other consultants you’ve used?</a:t>
            </a:r>
          </a:p>
          <a:p>
            <a:pPr algn="l" rtl="0"/>
            <a:r>
              <a:rPr lang="en-US" b="0" i="0" dirty="0">
                <a:solidFill>
                  <a:srgbClr val="000000"/>
                </a:solidFill>
                <a:effectLst/>
                <a:latin typeface="Arial" panose="020B0604020202020204" pitchFamily="34" charset="0"/>
              </a:rPr>
              <a:t>3. How was Top Shelf able to help you accomplish your strategic business goals?</a:t>
            </a:r>
          </a:p>
          <a:p>
            <a:pPr algn="l" rtl="0"/>
            <a:r>
              <a:rPr lang="en-US" b="0" i="0" dirty="0">
                <a:solidFill>
                  <a:srgbClr val="000000"/>
                </a:solidFill>
                <a:effectLst/>
                <a:latin typeface="Arial" panose="020B0604020202020204" pitchFamily="34" charset="0"/>
              </a:rPr>
              <a:t>4. Would you use Top Shelf again?</a:t>
            </a:r>
          </a:p>
          <a:p>
            <a:endParaRPr lang="en-US" dirty="0"/>
          </a:p>
          <a:p>
            <a:endParaRPr lang="en-US" dirty="0"/>
          </a:p>
          <a:p>
            <a:r>
              <a:rPr lang="en-US" dirty="0"/>
              <a:t>Thanks for the feedback, Heidi! Always a pleasure working with you! </a:t>
            </a:r>
          </a:p>
          <a:p>
            <a:endParaRPr lang="en-US" dirty="0"/>
          </a:p>
          <a:p>
            <a:r>
              <a:rPr lang="en-US" dirty="0"/>
              <a:t>To highlight other success stories from our other clients…</a:t>
            </a:r>
          </a:p>
        </p:txBody>
      </p:sp>
      <p:sp>
        <p:nvSpPr>
          <p:cNvPr id="4" name="Slide Number Placeholder 3"/>
          <p:cNvSpPr>
            <a:spLocks noGrp="1"/>
          </p:cNvSpPr>
          <p:nvPr>
            <p:ph type="sldNum" sz="quarter" idx="5"/>
          </p:nvPr>
        </p:nvSpPr>
        <p:spPr/>
        <p:txBody>
          <a:bodyPr/>
          <a:lstStyle/>
          <a:p>
            <a:fld id="{9CA004F4-F240-48F9-8AE1-486585C7F00D}" type="slidenum">
              <a:rPr lang="en-US" smtClean="0"/>
              <a:t>7</a:t>
            </a:fld>
            <a:endParaRPr lang="en-US" dirty="0"/>
          </a:p>
        </p:txBody>
      </p:sp>
    </p:spTree>
    <p:extLst>
      <p:ext uri="{BB962C8B-B14F-4D97-AF65-F5344CB8AC3E}">
        <p14:creationId xmlns:p14="http://schemas.microsoft.com/office/powerpoint/2010/main" val="4255470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Zena speaks:</a:t>
            </a:r>
          </a:p>
          <a:p>
            <a:endParaRPr lang="en-US" dirty="0"/>
          </a:p>
          <a:p>
            <a:r>
              <a:rPr lang="en-US" dirty="0"/>
              <a:t>Here’s a little about the NPO clients we serve.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222222"/>
                </a:solidFill>
                <a:effectLst/>
                <a:latin typeface="Arial" panose="020B0604020202020204" pitchFamily="34" charset="0"/>
              </a:rPr>
              <a:t>For AEI, </a:t>
            </a:r>
            <a:r>
              <a:rPr lang="en-US" b="0" i="0" dirty="0">
                <a:solidFill>
                  <a:srgbClr val="222222"/>
                </a:solidFill>
                <a:effectLst/>
                <a:latin typeface="-apple-system"/>
              </a:rPr>
              <a:t>we </a:t>
            </a:r>
            <a:r>
              <a:rPr lang="en-US" dirty="0">
                <a:solidFill>
                  <a:srgbClr val="222222"/>
                </a:solidFill>
                <a:effectLst/>
                <a:latin typeface="Arial" panose="020B0604020202020204" pitchFamily="34" charset="0"/>
              </a:rPr>
              <a:t>provided several hundred hours of custom development of their </a:t>
            </a:r>
            <a:r>
              <a:rPr lang="en-US" dirty="0" err="1">
                <a:solidFill>
                  <a:srgbClr val="222222"/>
                </a:solidFill>
                <a:effectLst/>
                <a:latin typeface="Arial" panose="020B0604020202020204" pitchFamily="34" charset="0"/>
              </a:rPr>
              <a:t>Marketo</a:t>
            </a:r>
            <a:r>
              <a:rPr lang="en-US" dirty="0">
                <a:solidFill>
                  <a:srgbClr val="222222"/>
                </a:solidFill>
                <a:effectLst/>
                <a:latin typeface="Arial" panose="020B0604020202020204" pitchFamily="34" charset="0"/>
              </a:rPr>
              <a:t> platform. </a:t>
            </a:r>
          </a:p>
          <a:p>
            <a:pPr marL="171450" indent="-171450" algn="l" fontAlgn="base">
              <a:buFont typeface="Arial" panose="020B0604020202020204" pitchFamily="34" charset="0"/>
              <a:buChar char="•"/>
            </a:pPr>
            <a:r>
              <a:rPr lang="en-US" dirty="0">
                <a:solidFill>
                  <a:srgbClr val="222222"/>
                </a:solidFill>
                <a:effectLst/>
                <a:latin typeface="Arial" panose="020B0604020202020204" pitchFamily="34" charset="0"/>
              </a:rPr>
              <a:t>NACD: </a:t>
            </a:r>
            <a:r>
              <a:rPr lang="en-US" b="0" i="0" dirty="0">
                <a:effectLst/>
                <a:latin typeface="-apple-system"/>
              </a:rPr>
              <a:t>NACD </a:t>
            </a:r>
            <a:r>
              <a:rPr lang="en-US" b="0" i="0" dirty="0">
                <a:solidFill>
                  <a:srgbClr val="222222"/>
                </a:solidFill>
                <a:effectLst/>
                <a:latin typeface="Arial" panose="020B0604020202020204" pitchFamily="34" charset="0"/>
              </a:rPr>
              <a:t>w</a:t>
            </a:r>
            <a:r>
              <a:rPr lang="en-US" dirty="0">
                <a:solidFill>
                  <a:srgbClr val="222222"/>
                </a:solidFill>
                <a:effectLst/>
                <a:latin typeface="Arial" panose="020B0604020202020204" pitchFamily="34" charset="0"/>
              </a:rPr>
              <a:t>e provided over 2,000 hours of Salesforce, </a:t>
            </a:r>
            <a:r>
              <a:rPr lang="en-US" dirty="0" err="1">
                <a:solidFill>
                  <a:srgbClr val="222222"/>
                </a:solidFill>
                <a:effectLst/>
                <a:latin typeface="Arial" panose="020B0604020202020204" pitchFamily="34" charset="0"/>
              </a:rPr>
              <a:t>Marketo</a:t>
            </a:r>
            <a:r>
              <a:rPr lang="en-US" dirty="0">
                <a:solidFill>
                  <a:srgbClr val="222222"/>
                </a:solidFill>
                <a:effectLst/>
                <a:latin typeface="Arial" panose="020B0604020202020204" pitchFamily="34" charset="0"/>
              </a:rPr>
              <a:t> and API integration development work. </a:t>
            </a:r>
            <a:endParaRPr lang="en-US" dirty="0"/>
          </a:p>
          <a:p>
            <a:pPr rtl="0" fontAlgn="t">
              <a:buFont typeface="Arial" panose="020B0604020202020204" pitchFamily="34" charset="0"/>
              <a:buChar char="•"/>
            </a:pPr>
            <a:r>
              <a:rPr lang="en-US" dirty="0">
                <a:solidFill>
                  <a:srgbClr val="222222"/>
                </a:solidFill>
                <a:effectLst/>
                <a:latin typeface="Arial" panose="020B0604020202020204" pitchFamily="34" charset="0"/>
              </a:rPr>
              <a:t>Peer Forward - We provided several hundred hours of development work to integrate web forms with Salesforce and enable data tracking across multiple platforms. </a:t>
            </a:r>
          </a:p>
          <a:p>
            <a:pPr rtl="0" fontAlgn="t">
              <a:buFont typeface="Arial" panose="020B0604020202020204" pitchFamily="34" charset="0"/>
              <a:buChar char="•"/>
            </a:pPr>
            <a:endParaRPr lang="en-US" dirty="0">
              <a:solidFill>
                <a:srgbClr val="222222"/>
              </a:solidFill>
              <a:effectLst/>
              <a:latin typeface="Arial" panose="020B0604020202020204" pitchFamily="34" charset="0"/>
            </a:endParaRPr>
          </a:p>
          <a:p>
            <a:pPr rtl="0" fontAlgn="t">
              <a:buFont typeface="Arial" panose="020B0604020202020204" pitchFamily="34" charset="0"/>
              <a:buNone/>
            </a:pPr>
            <a:r>
              <a:rPr lang="en-US" dirty="0">
                <a:solidFill>
                  <a:srgbClr val="222222"/>
                </a:solidFill>
                <a:effectLst/>
                <a:latin typeface="Arial" panose="020B0604020202020204" pitchFamily="34" charset="0"/>
              </a:rPr>
              <a:t>In addition to the NPO clients, we also serve the </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Financial Services, Software, Educations, Healthcare, Pharmaceuticals, Federal and more verticals as well. </a:t>
            </a:r>
          </a:p>
          <a:p>
            <a:pPr rtl="0" fontAlgn="t">
              <a:buFont typeface="Arial" panose="020B0604020202020204" pitchFamily="34" charset="0"/>
              <a:buNone/>
            </a:pPr>
            <a:endParaRPr lang="en-US" dirty="0">
              <a:solidFill>
                <a:srgbClr val="222222"/>
              </a:solidFill>
              <a:effectLst/>
              <a:latin typeface="Arial" panose="020B0604020202020204" pitchFamily="34" charset="0"/>
            </a:endParaRPr>
          </a:p>
          <a:p>
            <a:pPr rtl="0" fontAlgn="t">
              <a:buFont typeface="Arial" panose="020B0604020202020204" pitchFamily="34" charset="0"/>
              <a:buChar char="•"/>
            </a:pPr>
            <a:r>
              <a:rPr lang="en-US" dirty="0">
                <a:solidFill>
                  <a:srgbClr val="222222"/>
                </a:solidFill>
                <a:effectLst/>
                <a:latin typeface="Arial" panose="020B0604020202020204" pitchFamily="34" charset="0"/>
              </a:rPr>
              <a:t> Unite Here Health - We developed over 400 hours of custom API development to integrate a legacy database with Salesforce and enable a 360-degree view of customer data. </a:t>
            </a:r>
          </a:p>
          <a:p>
            <a:pPr marL="171450" indent="-171450" rtl="0" fontAlgn="t">
              <a:buFont typeface="Arial" panose="020B0604020202020204" pitchFamily="34" charset="0"/>
              <a:buChar char="•"/>
            </a:pPr>
            <a:r>
              <a:rPr lang="en-US" dirty="0">
                <a:solidFill>
                  <a:srgbClr val="222222"/>
                </a:solidFill>
                <a:effectLst/>
                <a:latin typeface="Arial" panose="020B0604020202020204" pitchFamily="34" charset="0"/>
              </a:rPr>
              <a:t>Adobe - We developed custom code to help Adobe scale their sales teams by tracking accuracy and performance of each individual sales rep. </a:t>
            </a:r>
          </a:p>
          <a:p>
            <a:pPr marL="171450" indent="-171450" rtl="0" fontAlgn="t">
              <a:buFont typeface="Arial" panose="020B0604020202020204" pitchFamily="34" charset="0"/>
              <a:buChar char="•"/>
            </a:pPr>
            <a:r>
              <a:rPr lang="en-US" dirty="0">
                <a:solidFill>
                  <a:srgbClr val="222222"/>
                </a:solidFill>
                <a:effectLst/>
                <a:latin typeface="Arial" panose="020B0604020202020204" pitchFamily="34" charset="0"/>
              </a:rPr>
              <a:t>Stenberg College - We provided custom service to enable efficient tracking of sales rep productivity. </a:t>
            </a:r>
          </a:p>
          <a:p>
            <a:pPr marL="171450" indent="-171450" rtl="0" fontAlgn="t">
              <a:buFont typeface="Arial" panose="020B0604020202020204" pitchFamily="34" charset="0"/>
              <a:buChar char="•"/>
            </a:pPr>
            <a:endParaRPr lang="en-US" dirty="0">
              <a:solidFill>
                <a:srgbClr val="222222"/>
              </a:solidFill>
              <a:effectLst/>
              <a:latin typeface="Arial" panose="020B0604020202020204" pitchFamily="34" charset="0"/>
            </a:endParaRPr>
          </a:p>
          <a:p>
            <a:pPr marL="0" indent="0" rtl="0" fontAlgn="t">
              <a:buFont typeface="Arial" panose="020B0604020202020204" pitchFamily="34" charset="0"/>
              <a:buNone/>
            </a:pPr>
            <a:endParaRPr lang="en-US" dirty="0">
              <a:solidFill>
                <a:srgbClr val="222222"/>
              </a:solidFill>
              <a:effectLst/>
              <a:latin typeface="Arial" panose="020B0604020202020204" pitchFamily="34" charset="0"/>
            </a:endParaRPr>
          </a:p>
          <a:p>
            <a:r>
              <a:rPr lang="en-US" dirty="0"/>
              <a:t>Click to next slide Zee.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8</a:t>
            </a:fld>
            <a:endParaRPr lang="en-US" dirty="0"/>
          </a:p>
        </p:txBody>
      </p:sp>
    </p:spTree>
    <p:extLst>
      <p:ext uri="{BB962C8B-B14F-4D97-AF65-F5344CB8AC3E}">
        <p14:creationId xmlns:p14="http://schemas.microsoft.com/office/powerpoint/2010/main" val="373544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ZT speaks. </a:t>
            </a:r>
          </a:p>
          <a:p>
            <a:endParaRPr lang="en-US" dirty="0"/>
          </a:p>
          <a:p>
            <a:endParaRPr lang="en-US" dirty="0"/>
          </a:p>
          <a:p>
            <a:r>
              <a:rPr lang="en-US" dirty="0"/>
              <a:t>This concludes today’s webinar. I want to thank everyone for joining. You all will be receiving a recording of this webinar so you can re-watch it at different time or share it with another team member.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Feel free to book your first consultation with us in regards to your next Salesforce Development Project. This month, we are running a June promotion.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9</a:t>
            </a:fld>
            <a:endParaRPr lang="en-US" dirty="0"/>
          </a:p>
        </p:txBody>
      </p:sp>
    </p:spTree>
    <p:extLst>
      <p:ext uri="{BB962C8B-B14F-4D97-AF65-F5344CB8AC3E}">
        <p14:creationId xmlns:p14="http://schemas.microsoft.com/office/powerpoint/2010/main" val="4032744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ZT Announces promo.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help jump start your NPO’s growth, we’re offering up to 20 free hours on your next Salesforce Development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it works. There are 2 options.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Visit our website (www.TopShelfCRM.com), book consultation and use the code “JUNE2021” to receive your discount.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 Book a consultation directly with our Top Shelf CRM team member -Talia Jackson. Her contact information is listed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would like to take some time to open a Q &amp; A for any questions that you all have.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look forward to working with you all in the future! Have a great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10</a:t>
            </a:fld>
            <a:endParaRPr lang="en-US" dirty="0"/>
          </a:p>
        </p:txBody>
      </p:sp>
    </p:spTree>
    <p:extLst>
      <p:ext uri="{BB962C8B-B14F-4D97-AF65-F5344CB8AC3E}">
        <p14:creationId xmlns:p14="http://schemas.microsoft.com/office/powerpoint/2010/main" val="1335137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D165-49B0-44FF-A267-367F5A6EE306}"/>
              </a:ext>
            </a:extLst>
          </p:cNvPr>
          <p:cNvSpPr>
            <a:spLocks noGrp="1"/>
          </p:cNvSpPr>
          <p:nvPr>
            <p:ph type="ctrTitle"/>
          </p:nvPr>
        </p:nvSpPr>
        <p:spPr>
          <a:xfrm>
            <a:off x="1524000" y="2039514"/>
            <a:ext cx="9144000" cy="2128049"/>
          </a:xfrm>
        </p:spPr>
        <p:txBody>
          <a:bodyPr anchor="b"/>
          <a:lstStyle>
            <a:lvl1pPr algn="ctr">
              <a:lnSpc>
                <a:spcPct val="125000"/>
              </a:lnSpc>
              <a:defRPr sz="60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56B52800-74D6-4A78-AC9B-8E737A1A3B0D}"/>
              </a:ext>
            </a:extLst>
          </p:cNvPr>
          <p:cNvSpPr>
            <a:spLocks noGrp="1"/>
          </p:cNvSpPr>
          <p:nvPr>
            <p:ph type="subTitle" idx="1"/>
          </p:nvPr>
        </p:nvSpPr>
        <p:spPr>
          <a:xfrm>
            <a:off x="1524000" y="4221162"/>
            <a:ext cx="9144000" cy="882001"/>
          </a:xfrm>
          <a:solidFill>
            <a:schemeClr val="accent2">
              <a:alpha val="90000"/>
            </a:schemeClr>
          </a:solidFill>
        </p:spPr>
        <p:txBody>
          <a:bodyPr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500" b="1" i="1" kern="1200" spc="65" dirty="0">
                <a:solidFill>
                  <a:schemeClr val="accent1"/>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a:extLst>
              <a:ext uri="{FF2B5EF4-FFF2-40B4-BE49-F238E27FC236}">
                <a16:creationId xmlns:a16="http://schemas.microsoft.com/office/drawing/2014/main" id="{88B91F7B-C4AF-4FC6-A6BE-657DEF6D5358}"/>
              </a:ext>
            </a:extLst>
          </p:cNvPr>
          <p:cNvSpPr>
            <a:spLocks noGrp="1"/>
          </p:cNvSpPr>
          <p:nvPr>
            <p:ph type="dt" sz="half" idx="10"/>
          </p:nvPr>
        </p:nvSpPr>
        <p:spPr/>
        <p:txBody>
          <a:bodyPr/>
          <a:lstStyle/>
          <a:p>
            <a:fld id="{8DA08ED5-AEFE-4443-9040-726EF6690995}" type="datetime1">
              <a:rPr lang="en-US" noProof="0" smtClean="0"/>
              <a:t>6/11/2021</a:t>
            </a:fld>
            <a:endParaRPr lang="en-US" noProof="0" dirty="0"/>
          </a:p>
        </p:txBody>
      </p:sp>
      <p:sp>
        <p:nvSpPr>
          <p:cNvPr id="5" name="Footer Placeholder 4">
            <a:extLst>
              <a:ext uri="{FF2B5EF4-FFF2-40B4-BE49-F238E27FC236}">
                <a16:creationId xmlns:a16="http://schemas.microsoft.com/office/drawing/2014/main" id="{5BED32F8-B0C7-4332-B0A5-BC19DD8C4CF5}"/>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B0030946-D0C7-4F78-94B0-427DAA6D5CB0}"/>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218950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1141-A77D-4E0E-8CAF-4CD3B279937B}"/>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017EFDE0-5A54-402A-B0C3-6BC0BB739C25}"/>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8A2825AD-4585-4E37-A076-3D0070C9300C}"/>
              </a:ext>
            </a:extLst>
          </p:cNvPr>
          <p:cNvSpPr>
            <a:spLocks noGrp="1"/>
          </p:cNvSpPr>
          <p:nvPr>
            <p:ph type="dt" sz="half" idx="10"/>
          </p:nvPr>
        </p:nvSpPr>
        <p:spPr/>
        <p:txBody>
          <a:bodyPr/>
          <a:lstStyle/>
          <a:p>
            <a:fld id="{0312561F-7E45-400C-8758-912CDFE9410A}" type="datetime1">
              <a:rPr lang="en-US" noProof="0" smtClean="0"/>
              <a:t>6/11/2021</a:t>
            </a:fld>
            <a:endParaRPr lang="en-US" noProof="0" dirty="0"/>
          </a:p>
        </p:txBody>
      </p:sp>
      <p:sp>
        <p:nvSpPr>
          <p:cNvPr id="5" name="Footer Placeholder 4">
            <a:extLst>
              <a:ext uri="{FF2B5EF4-FFF2-40B4-BE49-F238E27FC236}">
                <a16:creationId xmlns:a16="http://schemas.microsoft.com/office/drawing/2014/main" id="{512064AD-EDC3-4B13-8CD6-49EB60099ED4}"/>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890FD1E-16F6-49B1-A938-8CE601ED7AFC}"/>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332546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A988-92AD-48D7-890A-AA0540961DE2}"/>
              </a:ext>
            </a:extLst>
          </p:cNvPr>
          <p:cNvSpPr>
            <a:spLocks noGrp="1"/>
          </p:cNvSpPr>
          <p:nvPr>
            <p:ph type="title"/>
          </p:nvPr>
        </p:nvSpPr>
        <p:spPr>
          <a:xfrm>
            <a:off x="831850" y="1709738"/>
            <a:ext cx="10515600" cy="2852737"/>
          </a:xfrm>
        </p:spPr>
        <p:txBody>
          <a:bodyPr anchor="b"/>
          <a:lstStyle>
            <a:lvl1pPr>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EAA999FA-A189-41DB-9CFC-D1356C534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a:extLst>
              <a:ext uri="{FF2B5EF4-FFF2-40B4-BE49-F238E27FC236}">
                <a16:creationId xmlns:a16="http://schemas.microsoft.com/office/drawing/2014/main" id="{B24D83DC-20E7-4B71-9794-36FC33B1BA03}"/>
              </a:ext>
            </a:extLst>
          </p:cNvPr>
          <p:cNvSpPr>
            <a:spLocks noGrp="1"/>
          </p:cNvSpPr>
          <p:nvPr>
            <p:ph type="dt" sz="half" idx="10"/>
          </p:nvPr>
        </p:nvSpPr>
        <p:spPr/>
        <p:txBody>
          <a:bodyPr/>
          <a:lstStyle/>
          <a:p>
            <a:fld id="{85E24BC7-4CDB-41D7-81AF-9CE8473FF4B8}" type="datetime1">
              <a:rPr lang="en-US" noProof="0" smtClean="0"/>
              <a:t>6/11/2021</a:t>
            </a:fld>
            <a:endParaRPr lang="en-US" noProof="0" dirty="0"/>
          </a:p>
        </p:txBody>
      </p:sp>
      <p:sp>
        <p:nvSpPr>
          <p:cNvPr id="5" name="Footer Placeholder 4">
            <a:extLst>
              <a:ext uri="{FF2B5EF4-FFF2-40B4-BE49-F238E27FC236}">
                <a16:creationId xmlns:a16="http://schemas.microsoft.com/office/drawing/2014/main" id="{44E7D103-1290-4592-B37C-19C9C9DBEAE4}"/>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15955B1B-4A5C-42C7-99A5-B8217736F178}"/>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193320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4B647ABC-6745-43B6-8A64-6E191BD65CA2}"/>
              </a:ext>
            </a:extLst>
          </p:cNvPr>
          <p:cNvSpPr>
            <a:spLocks noGrp="1"/>
          </p:cNvSpPr>
          <p:nvPr>
            <p:ph sz="half" idx="1"/>
          </p:nvPr>
        </p:nvSpPr>
        <p:spPr>
          <a:xfrm>
            <a:off x="838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a:extLst>
              <a:ext uri="{FF2B5EF4-FFF2-40B4-BE49-F238E27FC236}">
                <a16:creationId xmlns:a16="http://schemas.microsoft.com/office/drawing/2014/main" id="{E4387105-2538-4216-9A7E-445FA092F960}"/>
              </a:ext>
            </a:extLst>
          </p:cNvPr>
          <p:cNvSpPr>
            <a:spLocks noGrp="1"/>
          </p:cNvSpPr>
          <p:nvPr>
            <p:ph sz="half" idx="2"/>
          </p:nvPr>
        </p:nvSpPr>
        <p:spPr>
          <a:xfrm>
            <a:off x="6172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dirty="0"/>
          </a:p>
        </p:txBody>
      </p:sp>
    </p:spTree>
    <p:extLst>
      <p:ext uri="{BB962C8B-B14F-4D97-AF65-F5344CB8AC3E}">
        <p14:creationId xmlns:p14="http://schemas.microsoft.com/office/powerpoint/2010/main" val="132503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a:lstStyle/>
          <a:p>
            <a:r>
              <a:rPr lang="en-US" noProof="0"/>
              <a:t>Click to edit Master title style</a:t>
            </a:r>
          </a:p>
        </p:txBody>
      </p:sp>
      <p:sp>
        <p:nvSpPr>
          <p:cNvPr id="3" name="Text Placeholder 2">
            <a:extLst>
              <a:ext uri="{FF2B5EF4-FFF2-40B4-BE49-F238E27FC236}">
                <a16:creationId xmlns:a16="http://schemas.microsoft.com/office/drawing/2014/main" id="{D3B88E76-F6AB-4621-A9A6-20A81C5A3F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6A313FB9-6D6C-4F61-9E7A-76E686D06C25}"/>
              </a:ext>
            </a:extLst>
          </p:cNvPr>
          <p:cNvSpPr>
            <a:spLocks noGrp="1"/>
          </p:cNvSpPr>
          <p:nvPr>
            <p:ph sz="half" idx="2"/>
          </p:nvPr>
        </p:nvSpPr>
        <p:spPr>
          <a:xfrm>
            <a:off x="83978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a:extLst>
              <a:ext uri="{FF2B5EF4-FFF2-40B4-BE49-F238E27FC236}">
                <a16:creationId xmlns:a16="http://schemas.microsoft.com/office/drawing/2014/main" id="{D8F9958C-DB5F-444E-ACE8-73F5E0CA67F1}"/>
              </a:ext>
            </a:extLst>
          </p:cNvPr>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11D097D1-3052-4C1F-B573-CA25FFF6CCB5}"/>
              </a:ext>
            </a:extLst>
          </p:cNvPr>
          <p:cNvSpPr>
            <a:spLocks noGrp="1"/>
          </p:cNvSpPr>
          <p:nvPr>
            <p:ph type="dt" sz="half" idx="10"/>
          </p:nvPr>
        </p:nvSpPr>
        <p:spPr/>
        <p:txBody>
          <a:bodyPr/>
          <a:lstStyle/>
          <a:p>
            <a:fld id="{C6A5CD8C-7FEF-4E71-8EB9-D3BA6E2E3E9E}" type="datetime1">
              <a:rPr lang="en-US" noProof="0" smtClean="0"/>
              <a:t>6/11/2021</a:t>
            </a:fld>
            <a:endParaRPr lang="en-US" noProof="0" dirty="0"/>
          </a:p>
        </p:txBody>
      </p:sp>
      <p:sp>
        <p:nvSpPr>
          <p:cNvPr id="8" name="Footer Placeholder 7">
            <a:extLst>
              <a:ext uri="{FF2B5EF4-FFF2-40B4-BE49-F238E27FC236}">
                <a16:creationId xmlns:a16="http://schemas.microsoft.com/office/drawing/2014/main" id="{F2607AC3-2220-4DDA-A22A-C404538FE48E}"/>
              </a:ext>
            </a:extLst>
          </p:cNvPr>
          <p:cNvSpPr>
            <a:spLocks noGrp="1"/>
          </p:cNvSpPr>
          <p:nvPr>
            <p:ph type="ftr" sz="quarter" idx="11"/>
          </p:nvPr>
        </p:nvSpPr>
        <p:spPr/>
        <p:txBody>
          <a:bodyPr/>
          <a:lstStyle/>
          <a:p>
            <a:endParaRPr lang="en-US" noProof="0" dirty="0"/>
          </a:p>
        </p:txBody>
      </p:sp>
      <p:sp>
        <p:nvSpPr>
          <p:cNvPr id="9" name="Slide Number Placeholder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4032769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9EF5-3FD9-4423-A9E8-B67B4E902E9B}"/>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30D7191-31B4-440E-A4E9-F412FA55824C}"/>
              </a:ext>
            </a:extLst>
          </p:cNvPr>
          <p:cNvSpPr>
            <a:spLocks noGrp="1"/>
          </p:cNvSpPr>
          <p:nvPr>
            <p:ph type="dt" sz="half" idx="10"/>
          </p:nvPr>
        </p:nvSpPr>
        <p:spPr/>
        <p:txBody>
          <a:bodyPr/>
          <a:lstStyle/>
          <a:p>
            <a:fld id="{4BE4379E-9B58-41EA-B928-5B1C8436A60E}" type="datetime1">
              <a:rPr lang="en-US" noProof="0" smtClean="0"/>
              <a:t>6/11/2021</a:t>
            </a:fld>
            <a:endParaRPr lang="en-US" noProof="0" dirty="0"/>
          </a:p>
        </p:txBody>
      </p:sp>
      <p:sp>
        <p:nvSpPr>
          <p:cNvPr id="4" name="Footer Placeholder 3">
            <a:extLst>
              <a:ext uri="{FF2B5EF4-FFF2-40B4-BE49-F238E27FC236}">
                <a16:creationId xmlns:a16="http://schemas.microsoft.com/office/drawing/2014/main" id="{8EC85CB6-0880-4BF0-8E98-291E70C71377}"/>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E4A5E74-F26F-4C7A-BED1-6EE66C0B3A54}"/>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3691903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55C546-684A-45B9-8890-66DC55DF7D06}"/>
              </a:ext>
            </a:extLst>
          </p:cNvPr>
          <p:cNvSpPr>
            <a:spLocks noGrp="1"/>
          </p:cNvSpPr>
          <p:nvPr>
            <p:ph type="dt" sz="half" idx="10"/>
          </p:nvPr>
        </p:nvSpPr>
        <p:spPr/>
        <p:txBody>
          <a:bodyPr/>
          <a:lstStyle/>
          <a:p>
            <a:fld id="{40B0A371-51FE-4D99-BD87-6A650FCE519D}" type="datetime1">
              <a:rPr lang="en-US" noProof="0" smtClean="0"/>
              <a:t>6/11/2021</a:t>
            </a:fld>
            <a:endParaRPr lang="en-US" noProof="0" dirty="0"/>
          </a:p>
        </p:txBody>
      </p:sp>
      <p:sp>
        <p:nvSpPr>
          <p:cNvPr id="3" name="Footer Placeholder 2">
            <a:extLst>
              <a:ext uri="{FF2B5EF4-FFF2-40B4-BE49-F238E27FC236}">
                <a16:creationId xmlns:a16="http://schemas.microsoft.com/office/drawing/2014/main" id="{4543EBDF-D696-42F7-B962-56F5FEE120CC}"/>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6789D77E-1675-4F9D-9113-B274CB0E87FA}"/>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274602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9C90-06AB-49B5-9970-F5791DE93A41}"/>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Content Placeholder 2">
            <a:extLst>
              <a:ext uri="{FF2B5EF4-FFF2-40B4-BE49-F238E27FC236}">
                <a16:creationId xmlns:a16="http://schemas.microsoft.com/office/drawing/2014/main" id="{EFFB0071-932D-4CA0-92FB-A6E75AC855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a:extLst>
              <a:ext uri="{FF2B5EF4-FFF2-40B4-BE49-F238E27FC236}">
                <a16:creationId xmlns:a16="http://schemas.microsoft.com/office/drawing/2014/main" id="{71C8D9F5-8B70-4BDD-9CB5-BBF87CF553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7989DE91-7A80-4682-9D32-2CD41DEFB7B2}"/>
              </a:ext>
            </a:extLst>
          </p:cNvPr>
          <p:cNvSpPr>
            <a:spLocks noGrp="1"/>
          </p:cNvSpPr>
          <p:nvPr>
            <p:ph type="dt" sz="half" idx="10"/>
          </p:nvPr>
        </p:nvSpPr>
        <p:spPr/>
        <p:txBody>
          <a:bodyPr/>
          <a:lstStyle/>
          <a:p>
            <a:fld id="{5FCF8CFF-A1C0-4B6C-AA8D-BE72CB14468D}"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7B9E2482-2E7D-4868-95A7-4A55B40FECE1}"/>
              </a:ext>
            </a:extLst>
          </p:cNvPr>
          <p:cNvSpPr>
            <a:spLocks noGrp="1"/>
          </p:cNvSpPr>
          <p:nvPr>
            <p:ph type="ftr" sz="quarter" idx="11"/>
          </p:nvPr>
        </p:nvSpPr>
        <p:spPr/>
        <p:txBody>
          <a:bodyPr/>
          <a:lstStyle/>
          <a:p>
            <a:endParaRPr lang="en-US" noProof="0" dirty="0"/>
          </a:p>
        </p:txBody>
      </p:sp>
      <p:sp>
        <p:nvSpPr>
          <p:cNvPr id="7" name="Slide Number Placeholder 6">
            <a:extLst>
              <a:ext uri="{FF2B5EF4-FFF2-40B4-BE49-F238E27FC236}">
                <a16:creationId xmlns:a16="http://schemas.microsoft.com/office/drawing/2014/main" id="{1F4E84CF-C3E5-4475-84C7-21CBAC064B74}"/>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296262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E0AA-5363-4861-AB6B-0E4D34D74B92}"/>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Picture Placeholder 2">
            <a:extLst>
              <a:ext uri="{FF2B5EF4-FFF2-40B4-BE49-F238E27FC236}">
                <a16:creationId xmlns:a16="http://schemas.microsoft.com/office/drawing/2014/main" id="{8D44B7CE-2038-4CCA-AA8A-D03DE5FD95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4" name="Text Placeholder 3">
            <a:extLst>
              <a:ext uri="{FF2B5EF4-FFF2-40B4-BE49-F238E27FC236}">
                <a16:creationId xmlns:a16="http://schemas.microsoft.com/office/drawing/2014/main" id="{EA79774D-36EB-4201-B1AC-922DD2E066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CAD1E234-1CB2-41A0-B40D-7E7F160CBA11}"/>
              </a:ext>
            </a:extLst>
          </p:cNvPr>
          <p:cNvSpPr>
            <a:spLocks noGrp="1"/>
          </p:cNvSpPr>
          <p:nvPr>
            <p:ph type="dt" sz="half" idx="10"/>
          </p:nvPr>
        </p:nvSpPr>
        <p:spPr/>
        <p:txBody>
          <a:bodyPr/>
          <a:lstStyle/>
          <a:p>
            <a:fld id="{8C6D634D-0427-413D-A0D0-098959D06FEF}"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99FD472E-6334-4051-B4D9-6361A819F792}"/>
              </a:ext>
            </a:extLst>
          </p:cNvPr>
          <p:cNvSpPr>
            <a:spLocks noGrp="1"/>
          </p:cNvSpPr>
          <p:nvPr>
            <p:ph type="ftr" sz="quarter" idx="11"/>
          </p:nvPr>
        </p:nvSpPr>
        <p:spPr/>
        <p:txBody>
          <a:bodyPr/>
          <a:lstStyle/>
          <a:p>
            <a:endParaRPr lang="en-US" noProof="0" dirty="0"/>
          </a:p>
        </p:txBody>
      </p:sp>
      <p:sp>
        <p:nvSpPr>
          <p:cNvPr id="7" name="Slide Number Placeholder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236744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ix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202246-9B90-4CE1-AAF1-3328E51AE0A5}"/>
              </a:ext>
            </a:extLst>
          </p:cNvPr>
          <p:cNvSpPr>
            <a:spLocks noGrp="1"/>
          </p:cNvSpPr>
          <p:nvPr>
            <p:ph type="pic" sz="quarter" idx="13"/>
          </p:nvPr>
        </p:nvSpPr>
        <p:spPr>
          <a:xfrm>
            <a:off x="0" y="0"/>
            <a:ext cx="12192000" cy="6858000"/>
          </a:xfrm>
        </p:spPr>
        <p:txBody>
          <a:bodyPr/>
          <a:lstStyle>
            <a:lvl1pPr marL="0" indent="0" algn="ctr">
              <a:buNone/>
              <a:defRPr/>
            </a:lvl1pPr>
          </a:lstStyle>
          <a:p>
            <a:r>
              <a:rPr lang="en-US" noProof="0"/>
              <a:t>Click icon to add picture</a:t>
            </a:r>
            <a:endParaRPr lang="en-US" noProof="0" dirty="0"/>
          </a:p>
        </p:txBody>
      </p:sp>
      <p:sp>
        <p:nvSpPr>
          <p:cNvPr id="18" name="Content Placeholder 2">
            <a:extLst>
              <a:ext uri="{FF2B5EF4-FFF2-40B4-BE49-F238E27FC236}">
                <a16:creationId xmlns:a16="http://schemas.microsoft.com/office/drawing/2014/main" id="{843DF42B-5E6A-409A-A205-0B59AE5FBD98}"/>
              </a:ext>
            </a:extLst>
          </p:cNvPr>
          <p:cNvSpPr>
            <a:spLocks noGrp="1"/>
          </p:cNvSpPr>
          <p:nvPr>
            <p:ph sz="half" idx="15"/>
          </p:nvPr>
        </p:nvSpPr>
        <p:spPr>
          <a:xfrm>
            <a:off x="8530301" y="1690689"/>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2">
            <a:extLst>
              <a:ext uri="{FF2B5EF4-FFF2-40B4-BE49-F238E27FC236}">
                <a16:creationId xmlns:a16="http://schemas.microsoft.com/office/drawing/2014/main" id="{9C7A202D-9C81-48E9-AC0B-E4DDE20AE14F}"/>
              </a:ext>
            </a:extLst>
          </p:cNvPr>
          <p:cNvSpPr>
            <a:spLocks noGrp="1"/>
          </p:cNvSpPr>
          <p:nvPr>
            <p:ph sz="half" idx="14"/>
          </p:nvPr>
        </p:nvSpPr>
        <p:spPr>
          <a:xfrm>
            <a:off x="4888689" y="170282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4B647ABC-6745-43B6-8A64-6E191BD65CA2}"/>
              </a:ext>
            </a:extLst>
          </p:cNvPr>
          <p:cNvSpPr>
            <a:spLocks noGrp="1"/>
          </p:cNvSpPr>
          <p:nvPr>
            <p:ph sz="half" idx="1"/>
          </p:nvPr>
        </p:nvSpPr>
        <p:spPr>
          <a:xfrm>
            <a:off x="1337076" y="170282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dirty="0"/>
          </a:p>
        </p:txBody>
      </p:sp>
      <p:sp>
        <p:nvSpPr>
          <p:cNvPr id="25" name="Content Placeholder 2">
            <a:extLst>
              <a:ext uri="{FF2B5EF4-FFF2-40B4-BE49-F238E27FC236}">
                <a16:creationId xmlns:a16="http://schemas.microsoft.com/office/drawing/2014/main" id="{70506441-775A-4D93-ADE3-695C86D6699F}"/>
              </a:ext>
            </a:extLst>
          </p:cNvPr>
          <p:cNvSpPr>
            <a:spLocks noGrp="1"/>
          </p:cNvSpPr>
          <p:nvPr>
            <p:ph sz="half" idx="16"/>
          </p:nvPr>
        </p:nvSpPr>
        <p:spPr>
          <a:xfrm>
            <a:off x="8530301"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 name="Content Placeholder 2">
            <a:extLst>
              <a:ext uri="{FF2B5EF4-FFF2-40B4-BE49-F238E27FC236}">
                <a16:creationId xmlns:a16="http://schemas.microsoft.com/office/drawing/2014/main" id="{FA00A08C-FA2D-44B5-9451-63F193A3E7B3}"/>
              </a:ext>
            </a:extLst>
          </p:cNvPr>
          <p:cNvSpPr>
            <a:spLocks noGrp="1"/>
          </p:cNvSpPr>
          <p:nvPr>
            <p:ph sz="half" idx="17"/>
          </p:nvPr>
        </p:nvSpPr>
        <p:spPr>
          <a:xfrm>
            <a:off x="4888689"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 name="Content Placeholder 2">
            <a:extLst>
              <a:ext uri="{FF2B5EF4-FFF2-40B4-BE49-F238E27FC236}">
                <a16:creationId xmlns:a16="http://schemas.microsoft.com/office/drawing/2014/main" id="{6A8F9540-8D26-4ADA-88E6-B9A742232C2D}"/>
              </a:ext>
            </a:extLst>
          </p:cNvPr>
          <p:cNvSpPr>
            <a:spLocks noGrp="1"/>
          </p:cNvSpPr>
          <p:nvPr>
            <p:ph sz="half" idx="18"/>
          </p:nvPr>
        </p:nvSpPr>
        <p:spPr>
          <a:xfrm>
            <a:off x="1337076"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 name="Picture Placeholder 28">
            <a:extLst>
              <a:ext uri="{FF2B5EF4-FFF2-40B4-BE49-F238E27FC236}">
                <a16:creationId xmlns:a16="http://schemas.microsoft.com/office/drawing/2014/main" id="{3D7801BA-80A8-4F2C-90C8-155E6210A852}"/>
              </a:ext>
            </a:extLst>
          </p:cNvPr>
          <p:cNvSpPr>
            <a:spLocks noGrp="1"/>
          </p:cNvSpPr>
          <p:nvPr>
            <p:ph type="pic" sz="quarter" idx="19"/>
          </p:nvPr>
        </p:nvSpPr>
        <p:spPr>
          <a:xfrm>
            <a:off x="947634" y="1679576"/>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30" name="Picture Placeholder 28">
            <a:extLst>
              <a:ext uri="{FF2B5EF4-FFF2-40B4-BE49-F238E27FC236}">
                <a16:creationId xmlns:a16="http://schemas.microsoft.com/office/drawing/2014/main" id="{99C7ED62-8CE2-417B-9E03-DB47D419110B}"/>
              </a:ext>
            </a:extLst>
          </p:cNvPr>
          <p:cNvSpPr>
            <a:spLocks noGrp="1"/>
          </p:cNvSpPr>
          <p:nvPr>
            <p:ph type="pic" sz="quarter" idx="20"/>
          </p:nvPr>
        </p:nvSpPr>
        <p:spPr>
          <a:xfrm>
            <a:off x="4499246" y="1679576"/>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31" name="Picture Placeholder 28">
            <a:extLst>
              <a:ext uri="{FF2B5EF4-FFF2-40B4-BE49-F238E27FC236}">
                <a16:creationId xmlns:a16="http://schemas.microsoft.com/office/drawing/2014/main" id="{96383197-4013-4D5E-BF47-64BD2386A4D6}"/>
              </a:ext>
            </a:extLst>
          </p:cNvPr>
          <p:cNvSpPr>
            <a:spLocks noGrp="1"/>
          </p:cNvSpPr>
          <p:nvPr>
            <p:ph type="pic" sz="quarter" idx="21"/>
          </p:nvPr>
        </p:nvSpPr>
        <p:spPr>
          <a:xfrm>
            <a:off x="8126282" y="1679576"/>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32" name="Picture Placeholder 28">
            <a:extLst>
              <a:ext uri="{FF2B5EF4-FFF2-40B4-BE49-F238E27FC236}">
                <a16:creationId xmlns:a16="http://schemas.microsoft.com/office/drawing/2014/main" id="{B2568099-B430-4F70-A248-1840860FFEED}"/>
              </a:ext>
            </a:extLst>
          </p:cNvPr>
          <p:cNvSpPr>
            <a:spLocks noGrp="1"/>
          </p:cNvSpPr>
          <p:nvPr>
            <p:ph type="pic" sz="quarter" idx="22"/>
          </p:nvPr>
        </p:nvSpPr>
        <p:spPr>
          <a:xfrm>
            <a:off x="947634" y="3792079"/>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33" name="Picture Placeholder 28">
            <a:extLst>
              <a:ext uri="{FF2B5EF4-FFF2-40B4-BE49-F238E27FC236}">
                <a16:creationId xmlns:a16="http://schemas.microsoft.com/office/drawing/2014/main" id="{82A0F640-3653-4074-BEAA-B09FF6E0B391}"/>
              </a:ext>
            </a:extLst>
          </p:cNvPr>
          <p:cNvSpPr>
            <a:spLocks noGrp="1"/>
          </p:cNvSpPr>
          <p:nvPr>
            <p:ph type="pic" sz="quarter" idx="23"/>
          </p:nvPr>
        </p:nvSpPr>
        <p:spPr>
          <a:xfrm>
            <a:off x="4499246" y="3792079"/>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34" name="Picture Placeholder 28">
            <a:extLst>
              <a:ext uri="{FF2B5EF4-FFF2-40B4-BE49-F238E27FC236}">
                <a16:creationId xmlns:a16="http://schemas.microsoft.com/office/drawing/2014/main" id="{1723BD4F-261F-418F-B763-09039D2CA7B6}"/>
              </a:ext>
            </a:extLst>
          </p:cNvPr>
          <p:cNvSpPr>
            <a:spLocks noGrp="1"/>
          </p:cNvSpPr>
          <p:nvPr>
            <p:ph type="pic" sz="quarter" idx="24"/>
          </p:nvPr>
        </p:nvSpPr>
        <p:spPr>
          <a:xfrm>
            <a:off x="8126282" y="3792079"/>
            <a:ext cx="376237" cy="376237"/>
          </a:xfrm>
        </p:spPr>
        <p:txBody>
          <a:bodyPr>
            <a:normAutofit/>
          </a:bodyPr>
          <a:lstStyle>
            <a:lvl1pPr marL="0" indent="0" algn="ctr">
              <a:buNone/>
              <a:defRPr sz="400"/>
            </a:lvl1pPr>
          </a:lstStyle>
          <a:p>
            <a:r>
              <a:rPr lang="en-US" noProof="0"/>
              <a:t>Click icon to add picture</a:t>
            </a:r>
            <a:endParaRPr lang="en-US" noProof="0" dirty="0"/>
          </a:p>
        </p:txBody>
      </p:sp>
    </p:spTree>
    <p:extLst>
      <p:ext uri="{BB962C8B-B14F-4D97-AF65-F5344CB8AC3E}">
        <p14:creationId xmlns:p14="http://schemas.microsoft.com/office/powerpoint/2010/main" val="2667104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mparison with picture">
    <p:spTree>
      <p:nvGrpSpPr>
        <p:cNvPr id="1" name=""/>
        <p:cNvGrpSpPr/>
        <p:nvPr/>
      </p:nvGrpSpPr>
      <p:grpSpPr>
        <a:xfrm>
          <a:off x="0" y="0"/>
          <a:ext cx="0" cy="0"/>
          <a:chOff x="0" y="0"/>
          <a:chExt cx="0" cy="0"/>
        </a:xfrm>
      </p:grpSpPr>
      <p:sp>
        <p:nvSpPr>
          <p:cNvPr id="14" name="Picture Placeholder 12">
            <a:extLst>
              <a:ext uri="{FF2B5EF4-FFF2-40B4-BE49-F238E27FC236}">
                <a16:creationId xmlns:a16="http://schemas.microsoft.com/office/drawing/2014/main" id="{B74348DE-EC54-4C62-948C-0B2BF9045578}"/>
              </a:ext>
            </a:extLst>
          </p:cNvPr>
          <p:cNvSpPr>
            <a:spLocks noGrp="1"/>
          </p:cNvSpPr>
          <p:nvPr>
            <p:ph type="pic" sz="quarter" idx="13"/>
          </p:nvPr>
        </p:nvSpPr>
        <p:spPr>
          <a:xfrm>
            <a:off x="0" y="3115389"/>
            <a:ext cx="12188825" cy="3742611"/>
          </a:xfrm>
        </p:spPr>
        <p:txBody>
          <a:bodyPr/>
          <a:lstStyle>
            <a:lvl1pPr marL="0" indent="0" algn="ctr">
              <a:buNone/>
              <a:defRPr/>
            </a:lvl1pPr>
          </a:lstStyle>
          <a:p>
            <a:r>
              <a:rPr lang="en-US" noProof="0"/>
              <a:t>Click icon to add picture</a:t>
            </a:r>
            <a:endParaRPr lang="en-US" noProof="0" dirty="0"/>
          </a:p>
        </p:txBody>
      </p:sp>
      <p:sp>
        <p:nvSpPr>
          <p:cNvPr id="10" name="object 3">
            <a:extLst>
              <a:ext uri="{FF2B5EF4-FFF2-40B4-BE49-F238E27FC236}">
                <a16:creationId xmlns:a16="http://schemas.microsoft.com/office/drawing/2014/main" id="{2A53E879-94A1-4659-9069-ED0D6F03014D}"/>
              </a:ext>
            </a:extLst>
          </p:cNvPr>
          <p:cNvSpPr/>
          <p:nvPr userDrawn="1"/>
        </p:nvSpPr>
        <p:spPr>
          <a:xfrm>
            <a:off x="2400" y="1999821"/>
            <a:ext cx="12189600" cy="1115568"/>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accent2"/>
          </a:solidFill>
        </p:spPr>
        <p:txBody>
          <a:bodyPr wrap="square" lIns="0" tIns="0" rIns="0" bIns="0" rtlCol="0"/>
          <a:lstStyle/>
          <a:p>
            <a:endParaRPr lang="en-US" noProof="0" dirty="0"/>
          </a:p>
        </p:txBody>
      </p:sp>
      <p:sp>
        <p:nvSpPr>
          <p:cNvPr id="2" name="Title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a:lstStyle/>
          <a:p>
            <a:r>
              <a:rPr lang="en-US" noProof="0"/>
              <a:t>Click to edit Master title style</a:t>
            </a:r>
          </a:p>
        </p:txBody>
      </p:sp>
      <p:sp>
        <p:nvSpPr>
          <p:cNvPr id="3" name="Text Placeholder 2">
            <a:extLst>
              <a:ext uri="{FF2B5EF4-FFF2-40B4-BE49-F238E27FC236}">
                <a16:creationId xmlns:a16="http://schemas.microsoft.com/office/drawing/2014/main" id="{D3B88E76-F6AB-4621-A9A6-20A81C5A3F91}"/>
              </a:ext>
            </a:extLst>
          </p:cNvPr>
          <p:cNvSpPr>
            <a:spLocks noGrp="1"/>
          </p:cNvSpPr>
          <p:nvPr>
            <p:ph type="body" idx="1"/>
          </p:nvPr>
        </p:nvSpPr>
        <p:spPr>
          <a:xfrm>
            <a:off x="839788" y="19859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6A313FB9-6D6C-4F61-9E7A-76E686D06C25}"/>
              </a:ext>
            </a:extLst>
          </p:cNvPr>
          <p:cNvSpPr>
            <a:spLocks noGrp="1"/>
          </p:cNvSpPr>
          <p:nvPr>
            <p:ph sz="half" idx="2"/>
          </p:nvPr>
        </p:nvSpPr>
        <p:spPr>
          <a:xfrm>
            <a:off x="839788" y="3434047"/>
            <a:ext cx="5157787" cy="275561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9859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a:extLst>
              <a:ext uri="{FF2B5EF4-FFF2-40B4-BE49-F238E27FC236}">
                <a16:creationId xmlns:a16="http://schemas.microsoft.com/office/drawing/2014/main" id="{D8F9958C-DB5F-444E-ACE8-73F5E0CA67F1}"/>
              </a:ext>
            </a:extLst>
          </p:cNvPr>
          <p:cNvSpPr>
            <a:spLocks noGrp="1"/>
          </p:cNvSpPr>
          <p:nvPr>
            <p:ph sz="quarter" idx="4"/>
          </p:nvPr>
        </p:nvSpPr>
        <p:spPr>
          <a:xfrm>
            <a:off x="6172200" y="3434047"/>
            <a:ext cx="5183188" cy="275561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11D097D1-3052-4C1F-B573-CA25FFF6CCB5}"/>
              </a:ext>
            </a:extLst>
          </p:cNvPr>
          <p:cNvSpPr>
            <a:spLocks noGrp="1"/>
          </p:cNvSpPr>
          <p:nvPr>
            <p:ph type="dt" sz="half" idx="10"/>
          </p:nvPr>
        </p:nvSpPr>
        <p:spPr/>
        <p:txBody>
          <a:bodyPr/>
          <a:lstStyle/>
          <a:p>
            <a:fld id="{C6A5CD8C-7FEF-4E71-8EB9-D3BA6E2E3E9E}" type="datetime1">
              <a:rPr lang="en-US" noProof="0" smtClean="0"/>
              <a:t>6/11/2021</a:t>
            </a:fld>
            <a:endParaRPr lang="en-US" noProof="0" dirty="0"/>
          </a:p>
        </p:txBody>
      </p:sp>
      <p:sp>
        <p:nvSpPr>
          <p:cNvPr id="8" name="Footer Placeholder 7">
            <a:extLst>
              <a:ext uri="{FF2B5EF4-FFF2-40B4-BE49-F238E27FC236}">
                <a16:creationId xmlns:a16="http://schemas.microsoft.com/office/drawing/2014/main" id="{F2607AC3-2220-4DDA-A22A-C404538FE48E}"/>
              </a:ext>
            </a:extLst>
          </p:cNvPr>
          <p:cNvSpPr>
            <a:spLocks noGrp="1"/>
          </p:cNvSpPr>
          <p:nvPr>
            <p:ph type="ftr" sz="quarter" idx="11"/>
          </p:nvPr>
        </p:nvSpPr>
        <p:spPr/>
        <p:txBody>
          <a:bodyPr/>
          <a:lstStyle/>
          <a:p>
            <a:endParaRPr lang="en-US" noProof="0" dirty="0"/>
          </a:p>
        </p:txBody>
      </p:sp>
      <p:sp>
        <p:nvSpPr>
          <p:cNvPr id="9" name="Slide Number Placeholder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Tree>
    <p:extLst>
      <p:ext uri="{BB962C8B-B14F-4D97-AF65-F5344CB8AC3E}">
        <p14:creationId xmlns:p14="http://schemas.microsoft.com/office/powerpoint/2010/main" val="2775339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p>
            <a:r>
              <a:rPr lang="en-US" noProof="0"/>
              <a:t>Click to edit Master title style</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dirty="0"/>
          </a:p>
        </p:txBody>
      </p:sp>
      <p:sp>
        <p:nvSpPr>
          <p:cNvPr id="12" name="Picture Placeholder 11">
            <a:extLst>
              <a:ext uri="{FF2B5EF4-FFF2-40B4-BE49-F238E27FC236}">
                <a16:creationId xmlns:a16="http://schemas.microsoft.com/office/drawing/2014/main" id="{B15EEB49-54F4-404C-9B31-AD488BFCB2E0}"/>
              </a:ext>
            </a:extLst>
          </p:cNvPr>
          <p:cNvSpPr>
            <a:spLocks noGrp="1"/>
          </p:cNvSpPr>
          <p:nvPr>
            <p:ph type="pic" sz="quarter" idx="14"/>
          </p:nvPr>
        </p:nvSpPr>
        <p:spPr>
          <a:xfrm>
            <a:off x="1772412" y="2219248"/>
            <a:ext cx="2414016" cy="2414016"/>
          </a:xfrm>
          <a:prstGeom prst="ellipse">
            <a:avLst/>
          </a:prstGeom>
          <a:noFill/>
          <a:ln w="387350">
            <a:noFill/>
          </a:ln>
        </p:spPr>
        <p:txBody>
          <a:bodyPr/>
          <a:lstStyle/>
          <a:p>
            <a:r>
              <a:rPr lang="en-US" noProof="0"/>
              <a:t>Click icon to add picture</a:t>
            </a:r>
            <a:endParaRPr lang="en-US" noProof="0" dirty="0"/>
          </a:p>
        </p:txBody>
      </p:sp>
      <p:sp>
        <p:nvSpPr>
          <p:cNvPr id="17" name="Picture Placeholder 11">
            <a:extLst>
              <a:ext uri="{FF2B5EF4-FFF2-40B4-BE49-F238E27FC236}">
                <a16:creationId xmlns:a16="http://schemas.microsoft.com/office/drawing/2014/main" id="{6B2DD458-866A-421E-9AD0-B0D9E1195728}"/>
              </a:ext>
            </a:extLst>
          </p:cNvPr>
          <p:cNvSpPr>
            <a:spLocks noGrp="1"/>
          </p:cNvSpPr>
          <p:nvPr>
            <p:ph type="pic" sz="quarter" idx="17"/>
          </p:nvPr>
        </p:nvSpPr>
        <p:spPr>
          <a:xfrm>
            <a:off x="8005572" y="2196083"/>
            <a:ext cx="2414016" cy="2414016"/>
          </a:xfrm>
          <a:prstGeom prst="ellipse">
            <a:avLst/>
          </a:prstGeom>
          <a:noFill/>
          <a:ln w="387350">
            <a:noFill/>
          </a:ln>
        </p:spPr>
        <p:txBody>
          <a:bodyPr/>
          <a:lstStyle/>
          <a:p>
            <a:r>
              <a:rPr lang="en-US" noProof="0"/>
              <a:t>Click icon to add picture</a:t>
            </a:r>
            <a:endParaRPr lang="en-US" noProof="0" dirty="0"/>
          </a:p>
        </p:txBody>
      </p:sp>
      <p:sp>
        <p:nvSpPr>
          <p:cNvPr id="14" name="Picture Placeholder 11">
            <a:extLst>
              <a:ext uri="{FF2B5EF4-FFF2-40B4-BE49-F238E27FC236}">
                <a16:creationId xmlns:a16="http://schemas.microsoft.com/office/drawing/2014/main" id="{57A4D097-9603-42DC-888D-8039CE6ADC94}"/>
              </a:ext>
            </a:extLst>
          </p:cNvPr>
          <p:cNvSpPr>
            <a:spLocks noGrp="1"/>
          </p:cNvSpPr>
          <p:nvPr>
            <p:ph type="pic" sz="quarter" idx="16"/>
          </p:nvPr>
        </p:nvSpPr>
        <p:spPr>
          <a:xfrm>
            <a:off x="4587240" y="2019165"/>
            <a:ext cx="3017520" cy="3017520"/>
          </a:xfrm>
          <a:prstGeom prst="ellipse">
            <a:avLst/>
          </a:prstGeom>
          <a:noFill/>
        </p:spPr>
        <p:txBody>
          <a:bodyPr/>
          <a:lstStyle/>
          <a:p>
            <a:r>
              <a:rPr lang="en-US" noProof="0"/>
              <a:t>Click icon to add picture</a:t>
            </a:r>
            <a:endParaRPr lang="en-US" noProof="0" dirty="0"/>
          </a:p>
        </p:txBody>
      </p:sp>
      <p:sp>
        <p:nvSpPr>
          <p:cNvPr id="25" name="Text Placeholder 23">
            <a:extLst>
              <a:ext uri="{FF2B5EF4-FFF2-40B4-BE49-F238E27FC236}">
                <a16:creationId xmlns:a16="http://schemas.microsoft.com/office/drawing/2014/main" id="{B9B9E0BA-35AD-4D69-9A03-35F2509C2C27}"/>
              </a:ext>
            </a:extLst>
          </p:cNvPr>
          <p:cNvSpPr>
            <a:spLocks noGrp="1"/>
          </p:cNvSpPr>
          <p:nvPr>
            <p:ph type="body" sz="quarter" idx="19"/>
          </p:nvPr>
        </p:nvSpPr>
        <p:spPr>
          <a:xfrm>
            <a:off x="1612900" y="5033963"/>
            <a:ext cx="2700338" cy="738187"/>
          </a:xfrm>
        </p:spPr>
        <p:txBody>
          <a:bodyPr>
            <a:normAutofit/>
          </a:bodyPr>
          <a:lstStyle>
            <a:lvl1pPr marL="0" indent="0" algn="ctr">
              <a:buNone/>
              <a:defRPr sz="2000">
                <a:solidFill>
                  <a:schemeClr val="bg1">
                    <a:lumMod val="95000"/>
                  </a:schemeClr>
                </a:solidFill>
                <a:latin typeface="+mj-lt"/>
              </a:defRPr>
            </a:lvl1pPr>
          </a:lstStyle>
          <a:p>
            <a:pPr lvl="0"/>
            <a:r>
              <a:rPr lang="en-US" noProof="0"/>
              <a:t>Click to edit Master text styles</a:t>
            </a:r>
          </a:p>
        </p:txBody>
      </p:sp>
      <p:sp>
        <p:nvSpPr>
          <p:cNvPr id="26" name="Text Placeholder 23">
            <a:extLst>
              <a:ext uri="{FF2B5EF4-FFF2-40B4-BE49-F238E27FC236}">
                <a16:creationId xmlns:a16="http://schemas.microsoft.com/office/drawing/2014/main" id="{B1CC61B3-695C-423D-8F0B-45674DC932B3}"/>
              </a:ext>
            </a:extLst>
          </p:cNvPr>
          <p:cNvSpPr>
            <a:spLocks noGrp="1"/>
          </p:cNvSpPr>
          <p:nvPr>
            <p:ph type="body" sz="quarter" idx="20"/>
          </p:nvPr>
        </p:nvSpPr>
        <p:spPr>
          <a:xfrm>
            <a:off x="4745831" y="5236700"/>
            <a:ext cx="2700338" cy="738187"/>
          </a:xfrm>
        </p:spPr>
        <p:txBody>
          <a:bodyPr>
            <a:normAutofit/>
          </a:bodyPr>
          <a:lstStyle>
            <a:lvl1pPr marL="0" indent="0" algn="ctr">
              <a:buNone/>
              <a:defRPr sz="2000">
                <a:solidFill>
                  <a:schemeClr val="bg1">
                    <a:lumMod val="95000"/>
                  </a:schemeClr>
                </a:solidFill>
                <a:latin typeface="+mj-lt"/>
              </a:defRPr>
            </a:lvl1pPr>
          </a:lstStyle>
          <a:p>
            <a:pPr lvl="0"/>
            <a:r>
              <a:rPr lang="en-US" noProof="0"/>
              <a:t>Click to edit Master text styles</a:t>
            </a:r>
          </a:p>
        </p:txBody>
      </p:sp>
      <p:sp>
        <p:nvSpPr>
          <p:cNvPr id="27" name="Text Placeholder 23">
            <a:extLst>
              <a:ext uri="{FF2B5EF4-FFF2-40B4-BE49-F238E27FC236}">
                <a16:creationId xmlns:a16="http://schemas.microsoft.com/office/drawing/2014/main" id="{B870F23E-35A1-4942-A685-641AA883066A}"/>
              </a:ext>
            </a:extLst>
          </p:cNvPr>
          <p:cNvSpPr>
            <a:spLocks noGrp="1"/>
          </p:cNvSpPr>
          <p:nvPr>
            <p:ph type="body" sz="quarter" idx="21"/>
          </p:nvPr>
        </p:nvSpPr>
        <p:spPr>
          <a:xfrm>
            <a:off x="7878762" y="5033963"/>
            <a:ext cx="2700338" cy="738187"/>
          </a:xfrm>
        </p:spPr>
        <p:txBody>
          <a:bodyPr>
            <a:normAutofit/>
          </a:bodyPr>
          <a:lstStyle>
            <a:lvl1pPr marL="0" indent="0" algn="ctr">
              <a:buNone/>
              <a:defRPr sz="2000">
                <a:solidFill>
                  <a:schemeClr val="bg1">
                    <a:lumMod val="95000"/>
                  </a:schemeClr>
                </a:solidFill>
                <a:latin typeface="+mj-lt"/>
              </a:defRPr>
            </a:lvl1pPr>
          </a:lstStyle>
          <a:p>
            <a:pPr lvl="0"/>
            <a:r>
              <a:rPr lang="en-US" noProof="0"/>
              <a:t>Click to edit Master text styles</a:t>
            </a:r>
          </a:p>
        </p:txBody>
      </p:sp>
      <p:sp>
        <p:nvSpPr>
          <p:cNvPr id="29" name="Picture Placeholder 28">
            <a:extLst>
              <a:ext uri="{FF2B5EF4-FFF2-40B4-BE49-F238E27FC236}">
                <a16:creationId xmlns:a16="http://schemas.microsoft.com/office/drawing/2014/main" id="{863B8202-88BB-4ED4-B936-9D9C0B4C8D17}"/>
              </a:ext>
            </a:extLst>
          </p:cNvPr>
          <p:cNvSpPr>
            <a:spLocks noGrp="1"/>
          </p:cNvSpPr>
          <p:nvPr>
            <p:ph type="pic" sz="quarter" idx="22"/>
          </p:nvPr>
        </p:nvSpPr>
        <p:spPr>
          <a:xfrm>
            <a:off x="0" y="0"/>
            <a:ext cx="12192000" cy="6858000"/>
          </a:xfrm>
        </p:spPr>
        <p:txBody>
          <a:bodyPr/>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49992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icture with Caption_2">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9F16048-FF4E-41B1-B3D4-0FB210A70DF2}"/>
              </a:ext>
            </a:extLst>
          </p:cNvPr>
          <p:cNvSpPr/>
          <p:nvPr userDrawn="1"/>
        </p:nvSpPr>
        <p:spPr>
          <a:xfrm>
            <a:off x="5294630" y="0"/>
            <a:ext cx="6897370" cy="6858000"/>
          </a:xfrm>
          <a:custGeom>
            <a:avLst/>
            <a:gdLst/>
            <a:ahLst/>
            <a:cxnLst/>
            <a:rect l="l" t="t" r="r" b="b"/>
            <a:pathLst>
              <a:path w="6897370" h="6858000">
                <a:moveTo>
                  <a:pt x="0" y="6858000"/>
                </a:moveTo>
                <a:lnTo>
                  <a:pt x="6896900" y="6858000"/>
                </a:lnTo>
                <a:lnTo>
                  <a:pt x="6896900" y="0"/>
                </a:lnTo>
                <a:lnTo>
                  <a:pt x="0" y="0"/>
                </a:lnTo>
                <a:lnTo>
                  <a:pt x="0" y="6858000"/>
                </a:lnTo>
                <a:close/>
              </a:path>
            </a:pathLst>
          </a:custGeom>
          <a:solidFill>
            <a:schemeClr val="accent2"/>
          </a:solidFill>
        </p:spPr>
        <p:txBody>
          <a:bodyPr wrap="square" lIns="0" tIns="0" rIns="0" bIns="0" rtlCol="0"/>
          <a:lstStyle/>
          <a:p>
            <a:endParaRPr lang="en-US" noProof="0" dirty="0"/>
          </a:p>
        </p:txBody>
      </p:sp>
      <p:sp>
        <p:nvSpPr>
          <p:cNvPr id="11" name="Oval 10">
            <a:extLst>
              <a:ext uri="{FF2B5EF4-FFF2-40B4-BE49-F238E27FC236}">
                <a16:creationId xmlns:a16="http://schemas.microsoft.com/office/drawing/2014/main" id="{98AB8B54-69CD-4C57-8DBB-02A0E09851DD}"/>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690E0AA-5363-4861-AB6B-0E4D34D74B92}"/>
              </a:ext>
            </a:extLst>
          </p:cNvPr>
          <p:cNvSpPr>
            <a:spLocks noGrp="1"/>
          </p:cNvSpPr>
          <p:nvPr>
            <p:ph type="title"/>
          </p:nvPr>
        </p:nvSpPr>
        <p:spPr>
          <a:xfrm>
            <a:off x="839788" y="417362"/>
            <a:ext cx="3932237" cy="1302111"/>
          </a:xfrm>
        </p:spPr>
        <p:txBody>
          <a:bodyPr anchor="b"/>
          <a:lstStyle>
            <a:lvl1pPr>
              <a:defRPr sz="3200"/>
            </a:lvl1pPr>
          </a:lstStyle>
          <a:p>
            <a:r>
              <a:rPr lang="en-US" noProof="0"/>
              <a:t>Click to edit Master title style</a:t>
            </a:r>
          </a:p>
        </p:txBody>
      </p:sp>
      <p:sp>
        <p:nvSpPr>
          <p:cNvPr id="4" name="Text Placeholder 3">
            <a:extLst>
              <a:ext uri="{FF2B5EF4-FFF2-40B4-BE49-F238E27FC236}">
                <a16:creationId xmlns:a16="http://schemas.microsoft.com/office/drawing/2014/main" id="{EA79774D-36EB-4201-B1AC-922DD2E06640}"/>
              </a:ext>
            </a:extLst>
          </p:cNvPr>
          <p:cNvSpPr>
            <a:spLocks noGrp="1"/>
          </p:cNvSpPr>
          <p:nvPr>
            <p:ph type="body" sz="half" idx="2"/>
          </p:nvPr>
        </p:nvSpPr>
        <p:spPr>
          <a:xfrm>
            <a:off x="7294251" y="1192697"/>
            <a:ext cx="4057961" cy="1431234"/>
          </a:xfrm>
        </p:spPr>
        <p:txBody>
          <a:bodyPr/>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CAD1E234-1CB2-41A0-B40D-7E7F160CBA11}"/>
              </a:ext>
            </a:extLst>
          </p:cNvPr>
          <p:cNvSpPr>
            <a:spLocks noGrp="1"/>
          </p:cNvSpPr>
          <p:nvPr>
            <p:ph type="dt" sz="half" idx="10"/>
          </p:nvPr>
        </p:nvSpPr>
        <p:spPr/>
        <p:txBody>
          <a:bodyPr/>
          <a:lstStyle/>
          <a:p>
            <a:fld id="{8C6D634D-0427-413D-A0D0-098959D06FEF}" type="datetime1">
              <a:rPr lang="en-US" noProof="0" smtClean="0"/>
              <a:t>6/11/2021</a:t>
            </a:fld>
            <a:endParaRPr lang="en-US" noProof="0" dirty="0"/>
          </a:p>
        </p:txBody>
      </p:sp>
      <p:sp>
        <p:nvSpPr>
          <p:cNvPr id="6" name="Footer Placeholder 5">
            <a:extLst>
              <a:ext uri="{FF2B5EF4-FFF2-40B4-BE49-F238E27FC236}">
                <a16:creationId xmlns:a16="http://schemas.microsoft.com/office/drawing/2014/main" id="{99FD472E-6334-4051-B4D9-6361A819F792}"/>
              </a:ext>
            </a:extLst>
          </p:cNvPr>
          <p:cNvSpPr>
            <a:spLocks noGrp="1"/>
          </p:cNvSpPr>
          <p:nvPr>
            <p:ph type="ftr" sz="quarter" idx="11"/>
          </p:nvPr>
        </p:nvSpPr>
        <p:spPr/>
        <p:txBody>
          <a:bodyPr/>
          <a:lstStyle/>
          <a:p>
            <a:endParaRPr lang="en-US" noProof="0" dirty="0"/>
          </a:p>
        </p:txBody>
      </p:sp>
      <p:sp>
        <p:nvSpPr>
          <p:cNvPr id="7" name="Slide Number Placeholder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a:lstStyle/>
          <a:p>
            <a:fld id="{82EE24B5-652C-4DB5-B7C3-B5BBEC1280B1}" type="slidenum">
              <a:rPr lang="en-US" noProof="0" smtClean="0"/>
              <a:t>‹#›</a:t>
            </a:fld>
            <a:endParaRPr lang="en-US" noProof="0" dirty="0"/>
          </a:p>
        </p:txBody>
      </p:sp>
      <p:sp>
        <p:nvSpPr>
          <p:cNvPr id="9" name="object 2">
            <a:extLst>
              <a:ext uri="{FF2B5EF4-FFF2-40B4-BE49-F238E27FC236}">
                <a16:creationId xmlns:a16="http://schemas.microsoft.com/office/drawing/2014/main" id="{9337951D-6DB6-4713-9200-E8513CDEB6B3}"/>
              </a:ext>
            </a:extLst>
          </p:cNvPr>
          <p:cNvSpPr/>
          <p:nvPr userDrawn="1"/>
        </p:nvSpPr>
        <p:spPr>
          <a:xfrm>
            <a:off x="0" y="2430411"/>
            <a:ext cx="3625850" cy="3438525"/>
          </a:xfrm>
          <a:custGeom>
            <a:avLst/>
            <a:gdLst/>
            <a:ahLst/>
            <a:cxnLst/>
            <a:rect l="l" t="t" r="r" b="b"/>
            <a:pathLst>
              <a:path w="3625850" h="3438525">
                <a:moveTo>
                  <a:pt x="0" y="3438486"/>
                </a:moveTo>
                <a:lnTo>
                  <a:pt x="3625596" y="3438486"/>
                </a:lnTo>
                <a:lnTo>
                  <a:pt x="3625596" y="0"/>
                </a:lnTo>
                <a:lnTo>
                  <a:pt x="0" y="0"/>
                </a:lnTo>
                <a:lnTo>
                  <a:pt x="0" y="3438486"/>
                </a:lnTo>
                <a:close/>
              </a:path>
            </a:pathLst>
          </a:custGeom>
          <a:solidFill>
            <a:schemeClr val="accent1"/>
          </a:solidFill>
        </p:spPr>
        <p:txBody>
          <a:bodyPr wrap="square" lIns="0" tIns="0" rIns="0" bIns="0" rtlCol="0"/>
          <a:lstStyle/>
          <a:p>
            <a:endParaRPr lang="en-US" noProof="0" dirty="0"/>
          </a:p>
        </p:txBody>
      </p:sp>
      <p:sp>
        <p:nvSpPr>
          <p:cNvPr id="3" name="Picture Placeholder 2">
            <a:extLst>
              <a:ext uri="{FF2B5EF4-FFF2-40B4-BE49-F238E27FC236}">
                <a16:creationId xmlns:a16="http://schemas.microsoft.com/office/drawing/2014/main" id="{8D44B7CE-2038-4CCA-AA8A-D03DE5FD956E}"/>
              </a:ext>
            </a:extLst>
          </p:cNvPr>
          <p:cNvSpPr>
            <a:spLocks noGrp="1"/>
          </p:cNvSpPr>
          <p:nvPr>
            <p:ph type="pic" idx="1"/>
          </p:nvPr>
        </p:nvSpPr>
        <p:spPr>
          <a:xfrm>
            <a:off x="0" y="2781223"/>
            <a:ext cx="6040800" cy="2736901"/>
          </a:xfrm>
        </p:spPr>
        <p:txBody>
          <a:bodyPr>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2" name="Picture Placeholder 28">
            <a:extLst>
              <a:ext uri="{FF2B5EF4-FFF2-40B4-BE49-F238E27FC236}">
                <a16:creationId xmlns:a16="http://schemas.microsoft.com/office/drawing/2014/main" id="{2EB2F967-97B6-4CA8-B3E7-5FF7CA2BDD8C}"/>
              </a:ext>
            </a:extLst>
          </p:cNvPr>
          <p:cNvSpPr>
            <a:spLocks noGrp="1"/>
          </p:cNvSpPr>
          <p:nvPr>
            <p:ph type="pic" sz="quarter" idx="19"/>
          </p:nvPr>
        </p:nvSpPr>
        <p:spPr>
          <a:xfrm>
            <a:off x="6586106" y="1188012"/>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13" name="Picture Placeholder 28">
            <a:extLst>
              <a:ext uri="{FF2B5EF4-FFF2-40B4-BE49-F238E27FC236}">
                <a16:creationId xmlns:a16="http://schemas.microsoft.com/office/drawing/2014/main" id="{5E78E133-FE09-456A-8463-9EFAC6ADE26B}"/>
              </a:ext>
            </a:extLst>
          </p:cNvPr>
          <p:cNvSpPr>
            <a:spLocks noGrp="1"/>
          </p:cNvSpPr>
          <p:nvPr>
            <p:ph type="pic" sz="quarter" idx="22"/>
          </p:nvPr>
        </p:nvSpPr>
        <p:spPr>
          <a:xfrm>
            <a:off x="6586106" y="2878015"/>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14" name="Text Placeholder 3">
            <a:extLst>
              <a:ext uri="{FF2B5EF4-FFF2-40B4-BE49-F238E27FC236}">
                <a16:creationId xmlns:a16="http://schemas.microsoft.com/office/drawing/2014/main" id="{7F0C3496-EA4B-43E5-9704-968F80A8552C}"/>
              </a:ext>
            </a:extLst>
          </p:cNvPr>
          <p:cNvSpPr>
            <a:spLocks noGrp="1"/>
          </p:cNvSpPr>
          <p:nvPr>
            <p:ph type="body" sz="half" idx="23"/>
          </p:nvPr>
        </p:nvSpPr>
        <p:spPr>
          <a:xfrm>
            <a:off x="7294250" y="2880357"/>
            <a:ext cx="4057961" cy="1431234"/>
          </a:xfrm>
        </p:spPr>
        <p:txBody>
          <a:bodyPr/>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5" name="Picture Placeholder 28">
            <a:extLst>
              <a:ext uri="{FF2B5EF4-FFF2-40B4-BE49-F238E27FC236}">
                <a16:creationId xmlns:a16="http://schemas.microsoft.com/office/drawing/2014/main" id="{13414E14-9FEB-40F8-AE6E-319637A8F1CB}"/>
              </a:ext>
            </a:extLst>
          </p:cNvPr>
          <p:cNvSpPr>
            <a:spLocks noGrp="1"/>
          </p:cNvSpPr>
          <p:nvPr>
            <p:ph type="pic" sz="quarter" idx="24"/>
          </p:nvPr>
        </p:nvSpPr>
        <p:spPr>
          <a:xfrm>
            <a:off x="6586106" y="4568018"/>
            <a:ext cx="376237" cy="376237"/>
          </a:xfrm>
        </p:spPr>
        <p:txBody>
          <a:bodyPr>
            <a:normAutofit/>
          </a:bodyPr>
          <a:lstStyle>
            <a:lvl1pPr marL="0" indent="0" algn="ctr">
              <a:buNone/>
              <a:defRPr sz="400"/>
            </a:lvl1pPr>
          </a:lstStyle>
          <a:p>
            <a:r>
              <a:rPr lang="en-US" noProof="0"/>
              <a:t>Click icon to add picture</a:t>
            </a:r>
            <a:endParaRPr lang="en-US" noProof="0" dirty="0"/>
          </a:p>
        </p:txBody>
      </p:sp>
      <p:sp>
        <p:nvSpPr>
          <p:cNvPr id="16" name="Text Placeholder 3">
            <a:extLst>
              <a:ext uri="{FF2B5EF4-FFF2-40B4-BE49-F238E27FC236}">
                <a16:creationId xmlns:a16="http://schemas.microsoft.com/office/drawing/2014/main" id="{8EC97C88-8B4C-4665-845B-95CE8F237779}"/>
              </a:ext>
            </a:extLst>
          </p:cNvPr>
          <p:cNvSpPr>
            <a:spLocks noGrp="1"/>
          </p:cNvSpPr>
          <p:nvPr>
            <p:ph type="body" sz="half" idx="25"/>
          </p:nvPr>
        </p:nvSpPr>
        <p:spPr>
          <a:xfrm>
            <a:off x="7294250" y="4568018"/>
            <a:ext cx="4057961" cy="1431234"/>
          </a:xfrm>
        </p:spPr>
        <p:txBody>
          <a:bodyPr/>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3294386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CEC732-0DE2-456B-92A1-84321C9BDC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DA816A5B-B156-4DC3-B18E-14F3E59A6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FDB0252E-67CD-4B33-849F-7B1449CF27D0}"/>
              </a:ext>
            </a:extLst>
          </p:cNvPr>
          <p:cNvSpPr>
            <a:spLocks noGrp="1"/>
          </p:cNvSpPr>
          <p:nvPr>
            <p:ph type="dt" sz="half" idx="2"/>
          </p:nvPr>
        </p:nvSpPr>
        <p:spPr>
          <a:xfrm>
            <a:off x="838200" y="61749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591E0-5367-4F2F-9C30-2087D79A846D}" type="datetime1">
              <a:rPr lang="en-US" noProof="0" smtClean="0"/>
              <a:t>6/11/2021</a:t>
            </a:fld>
            <a:endParaRPr lang="en-US" noProof="0" dirty="0"/>
          </a:p>
        </p:txBody>
      </p:sp>
      <p:sp>
        <p:nvSpPr>
          <p:cNvPr id="5" name="Footer Placeholder 4">
            <a:extLst>
              <a:ext uri="{FF2B5EF4-FFF2-40B4-BE49-F238E27FC236}">
                <a16:creationId xmlns:a16="http://schemas.microsoft.com/office/drawing/2014/main" id="{DC620AD2-E3F8-48CB-8B72-B0945DF5348A}"/>
              </a:ext>
            </a:extLst>
          </p:cNvPr>
          <p:cNvSpPr>
            <a:spLocks noGrp="1"/>
          </p:cNvSpPr>
          <p:nvPr>
            <p:ph type="ftr" sz="quarter" idx="3"/>
          </p:nvPr>
        </p:nvSpPr>
        <p:spPr>
          <a:xfrm>
            <a:off x="4038600" y="61749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10" name="Oval 9">
            <a:extLst>
              <a:ext uri="{FF2B5EF4-FFF2-40B4-BE49-F238E27FC236}">
                <a16:creationId xmlns:a16="http://schemas.microsoft.com/office/drawing/2014/main" id="{5A5F3BCF-F6FD-4DFF-B0B4-9892C9389344}"/>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D15DEFFD-817B-43EC-86F0-34DEA2BA5EEB}"/>
              </a:ext>
            </a:extLst>
          </p:cNvPr>
          <p:cNvSpPr>
            <a:spLocks noGrp="1"/>
          </p:cNvSpPr>
          <p:nvPr>
            <p:ph type="sldNum" sz="quarter" idx="4"/>
          </p:nvPr>
        </p:nvSpPr>
        <p:spPr>
          <a:xfrm>
            <a:off x="11468844" y="6174902"/>
            <a:ext cx="357116" cy="365125"/>
          </a:xfrm>
          <a:prstGeom prst="rect">
            <a:avLst/>
          </a:prstGeom>
        </p:spPr>
        <p:txBody>
          <a:bodyPr vert="horz" lIns="91440" tIns="45720" rIns="91440" bIns="45720" rtlCol="0" anchor="ctr"/>
          <a:lstStyle>
            <a:lvl1pPr algn="r">
              <a:defRPr sz="1000" i="1">
                <a:solidFill>
                  <a:schemeClr val="tx2">
                    <a:alpha val="70000"/>
                  </a:schemeClr>
                </a:solidFill>
              </a:defRPr>
            </a:lvl1pPr>
          </a:lstStyle>
          <a:p>
            <a:fld id="{82EE24B5-652C-4DB5-B7C3-B5BBEC1280B1}" type="slidenum">
              <a:rPr lang="en-US" noProof="0" smtClean="0"/>
              <a:pPr/>
              <a:t>‹#›</a:t>
            </a:fld>
            <a:endParaRPr lang="en-US" noProof="0" dirty="0"/>
          </a:p>
        </p:txBody>
      </p:sp>
    </p:spTree>
    <p:extLst>
      <p:ext uri="{BB962C8B-B14F-4D97-AF65-F5344CB8AC3E}">
        <p14:creationId xmlns:p14="http://schemas.microsoft.com/office/powerpoint/2010/main" val="3664101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1" r:id="rId12"/>
    <p:sldLayoutId id="2147483662" r:id="rId13"/>
  </p:sldLayoutIdLst>
  <p:hf hdr="0" ftr="0" dt="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2.JPG"/><Relationship Id="rId4" Type="http://schemas.openxmlformats.org/officeDocument/2006/relationships/image" Target="../media/image6.pn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2.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JP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tjackson@topshelfcrm.com" TargetMode="External"/><Relationship Id="rId5" Type="http://schemas.openxmlformats.org/officeDocument/2006/relationships/image" Target="../media/image24.JP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rofessionals collaborating at a table over a laptop">
            <a:extLst>
              <a:ext uri="{FF2B5EF4-FFF2-40B4-BE49-F238E27FC236}">
                <a16:creationId xmlns:a16="http://schemas.microsoft.com/office/drawing/2014/main" id="{1E745F20-F130-4708-BD5A-1A4FF4BE4D0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219200"/>
            <a:ext cx="12189460" cy="5638800"/>
          </a:xfrm>
          <a:prstGeom prst="rect">
            <a:avLst/>
          </a:prstGeom>
        </p:spPr>
      </p:pic>
      <p:sp>
        <p:nvSpPr>
          <p:cNvPr id="4" name="object 3" descr="People with documents">
            <a:extLst>
              <a:ext uri="{FF2B5EF4-FFF2-40B4-BE49-F238E27FC236}">
                <a16:creationId xmlns:a16="http://schemas.microsoft.com/office/drawing/2014/main" id="{0CA2E80D-F3EC-4A5F-8E65-56FEA206EE0F}"/>
              </a:ext>
            </a:extLst>
          </p:cNvPr>
          <p:cNvSpPr/>
          <p:nvPr/>
        </p:nvSpPr>
        <p:spPr bwMode="ltGray">
          <a:xfrm>
            <a:off x="0" y="1219200"/>
            <a:ext cx="12192000" cy="5638799"/>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dirty="0"/>
          </a:p>
        </p:txBody>
      </p:sp>
      <p:sp>
        <p:nvSpPr>
          <p:cNvPr id="2" name="Title 1">
            <a:extLst>
              <a:ext uri="{FF2B5EF4-FFF2-40B4-BE49-F238E27FC236}">
                <a16:creationId xmlns:a16="http://schemas.microsoft.com/office/drawing/2014/main" id="{AFB6C91D-4B22-49F1-9A0B-ABEB9E1F5A26}"/>
              </a:ext>
            </a:extLst>
          </p:cNvPr>
          <p:cNvSpPr>
            <a:spLocks noGrp="1"/>
          </p:cNvSpPr>
          <p:nvPr>
            <p:ph type="ctrTitle"/>
          </p:nvPr>
        </p:nvSpPr>
        <p:spPr bwMode="ltGray">
          <a:xfrm>
            <a:off x="298864" y="1039265"/>
            <a:ext cx="9144000" cy="1942682"/>
          </a:xfrm>
        </p:spPr>
        <p:txBody>
          <a:bodyPr>
            <a:normAutofit fontScale="90000"/>
          </a:bodyPr>
          <a:lstStyle/>
          <a:p>
            <a:pPr algn="l">
              <a:lnSpc>
                <a:spcPct val="125000"/>
              </a:lnSpc>
            </a:pPr>
            <a:r>
              <a:rPr lang="en-US" sz="5000" dirty="0"/>
              <a:t>Tackling Salesforce Development</a:t>
            </a:r>
            <a:br>
              <a:rPr lang="en-US" sz="5000" dirty="0"/>
            </a:br>
            <a:r>
              <a:rPr lang="en-US" sz="5000" b="0" dirty="0">
                <a:solidFill>
                  <a:schemeClr val="bg1"/>
                </a:solidFill>
              </a:rPr>
              <a:t>Non-Profit &amp; Public Sector Industries </a:t>
            </a:r>
          </a:p>
        </p:txBody>
      </p:sp>
      <p:sp>
        <p:nvSpPr>
          <p:cNvPr id="3" name="Subtitle 2">
            <a:extLst>
              <a:ext uri="{FF2B5EF4-FFF2-40B4-BE49-F238E27FC236}">
                <a16:creationId xmlns:a16="http://schemas.microsoft.com/office/drawing/2014/main" id="{2F8CF06A-B594-4BA2-8B1E-D649096D742F}"/>
              </a:ext>
            </a:extLst>
          </p:cNvPr>
          <p:cNvSpPr>
            <a:spLocks noGrp="1"/>
          </p:cNvSpPr>
          <p:nvPr>
            <p:ph type="subTitle" idx="1"/>
          </p:nvPr>
        </p:nvSpPr>
        <p:spPr bwMode="blackGray">
          <a:xfrm>
            <a:off x="296324" y="3394386"/>
            <a:ext cx="9423029" cy="649930"/>
          </a:xfrm>
          <a:solidFill>
            <a:schemeClr val="accent2">
              <a:alpha val="90000"/>
            </a:schemeClr>
          </a:solidFill>
        </p:spPr>
        <p:txBody>
          <a:bodyPr anchor="ctr" anchorCtr="0">
            <a:normAutofit/>
          </a:bodyPr>
          <a:lstStyle/>
          <a:p>
            <a:pPr algn="l"/>
            <a:r>
              <a:rPr lang="en-US" sz="1800" dirty="0"/>
              <a:t>Achieve growth and improve operations while reducing operational costs.</a:t>
            </a:r>
            <a:endParaRPr lang="en-US" sz="1800" b="1" i="1" spc="65" dirty="0">
              <a:solidFill>
                <a:schemeClr val="accent1"/>
              </a:solidFill>
              <a:cs typeface="Arial"/>
            </a:endParaRPr>
          </a:p>
        </p:txBody>
      </p:sp>
      <p:sp>
        <p:nvSpPr>
          <p:cNvPr id="6" name="object 7" descr="Beige rectangle">
            <a:extLst>
              <a:ext uri="{FF2B5EF4-FFF2-40B4-BE49-F238E27FC236}">
                <a16:creationId xmlns:a16="http://schemas.microsoft.com/office/drawing/2014/main" id="{B36975AA-C62E-46BE-9382-E2CF56FDF817}"/>
              </a:ext>
            </a:extLst>
          </p:cNvPr>
          <p:cNvSpPr/>
          <p:nvPr/>
        </p:nvSpPr>
        <p:spPr bwMode="white">
          <a:xfrm flipV="1">
            <a:off x="296324" y="2879943"/>
            <a:ext cx="7486649" cy="190500"/>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pic>
        <p:nvPicPr>
          <p:cNvPr id="11" name="Picture 10" descr="Shape&#10;&#10;Description automatically generated">
            <a:extLst>
              <a:ext uri="{FF2B5EF4-FFF2-40B4-BE49-F238E27FC236}">
                <a16:creationId xmlns:a16="http://schemas.microsoft.com/office/drawing/2014/main" id="{79B73225-7E1D-4F76-A054-0E4C9BE203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6050" y="238125"/>
            <a:ext cx="1733550" cy="838200"/>
          </a:xfrm>
          <a:prstGeom prst="rect">
            <a:avLst/>
          </a:prstGeom>
        </p:spPr>
      </p:pic>
      <p:sp>
        <p:nvSpPr>
          <p:cNvPr id="5" name="TextBox 4">
            <a:extLst>
              <a:ext uri="{FF2B5EF4-FFF2-40B4-BE49-F238E27FC236}">
                <a16:creationId xmlns:a16="http://schemas.microsoft.com/office/drawing/2014/main" id="{108E1E4A-53A2-4B03-8A68-B92DE5E411EB}"/>
              </a:ext>
            </a:extLst>
          </p:cNvPr>
          <p:cNvSpPr txBox="1"/>
          <p:nvPr/>
        </p:nvSpPr>
        <p:spPr>
          <a:xfrm>
            <a:off x="5605669" y="4279970"/>
            <a:ext cx="6705601" cy="1477328"/>
          </a:xfrm>
          <a:prstGeom prst="rect">
            <a:avLst/>
          </a:prstGeom>
          <a:noFill/>
        </p:spPr>
        <p:txBody>
          <a:bodyPr wrap="square" rtlCol="0">
            <a:spAutoFit/>
          </a:bodyPr>
          <a:lstStyle/>
          <a:p>
            <a:r>
              <a:rPr lang="en-US" dirty="0">
                <a:solidFill>
                  <a:schemeClr val="bg1"/>
                </a:solidFill>
              </a:rPr>
              <a:t>Presented by:</a:t>
            </a:r>
          </a:p>
          <a:p>
            <a:endParaRPr lang="en-US" dirty="0">
              <a:solidFill>
                <a:schemeClr val="bg1"/>
              </a:solidFill>
            </a:endParaRPr>
          </a:p>
          <a:p>
            <a:r>
              <a:rPr lang="en-US" dirty="0">
                <a:solidFill>
                  <a:schemeClr val="bg1"/>
                </a:solidFill>
              </a:rPr>
              <a:t>Zena Thomas (Marketing Manager)</a:t>
            </a:r>
          </a:p>
          <a:p>
            <a:r>
              <a:rPr lang="en-US" dirty="0">
                <a:solidFill>
                  <a:schemeClr val="bg1"/>
                </a:solidFill>
              </a:rPr>
              <a:t>Talia Jackson (Account Executive) </a:t>
            </a:r>
          </a:p>
          <a:p>
            <a:r>
              <a:rPr lang="en-US" dirty="0">
                <a:solidFill>
                  <a:schemeClr val="bg1"/>
                </a:solidFill>
              </a:rPr>
              <a:t>Heidi Shaw (Anne Arundle Workforce Development Center)</a:t>
            </a:r>
          </a:p>
        </p:txBody>
      </p:sp>
    </p:spTree>
    <p:extLst>
      <p:ext uri="{BB962C8B-B14F-4D97-AF65-F5344CB8AC3E}">
        <p14:creationId xmlns:p14="http://schemas.microsoft.com/office/powerpoint/2010/main" val="109355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7" descr="Team working together in the office">
            <a:extLst>
              <a:ext uri="{FF2B5EF4-FFF2-40B4-BE49-F238E27FC236}">
                <a16:creationId xmlns:a16="http://schemas.microsoft.com/office/drawing/2014/main" id="{2894B736-0F24-454E-8A9D-717EB78697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82" y="1095705"/>
            <a:ext cx="6991350" cy="4666589"/>
          </a:xfrm>
          <a:prstGeom prst="rect">
            <a:avLst/>
          </a:prstGeom>
        </p:spPr>
      </p:pic>
      <p:sp>
        <p:nvSpPr>
          <p:cNvPr id="5" name="object 3" descr="Beige rectangle">
            <a:extLst>
              <a:ext uri="{FF2B5EF4-FFF2-40B4-BE49-F238E27FC236}">
                <a16:creationId xmlns:a16="http://schemas.microsoft.com/office/drawing/2014/main" id="{DCF29767-6635-4A46-AB77-672CC90C6FBE}"/>
              </a:ext>
            </a:extLst>
          </p:cNvPr>
          <p:cNvSpPr/>
          <p:nvPr/>
        </p:nvSpPr>
        <p:spPr>
          <a:xfrm>
            <a:off x="8181340" y="1359001"/>
            <a:ext cx="4010660" cy="4194074"/>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chemeClr val="accent1"/>
          </a:solidFill>
        </p:spPr>
        <p:txBody>
          <a:bodyPr wrap="square" lIns="0" tIns="0" rIns="0" bIns="0" rtlCol="0"/>
          <a:lstStyle/>
          <a:p>
            <a:endParaRPr lang="en-US" dirty="0"/>
          </a:p>
        </p:txBody>
      </p:sp>
      <p:sp>
        <p:nvSpPr>
          <p:cNvPr id="6" name="object 6" descr="Blue rectangle">
            <a:extLst>
              <a:ext uri="{FF2B5EF4-FFF2-40B4-BE49-F238E27FC236}">
                <a16:creationId xmlns:a16="http://schemas.microsoft.com/office/drawing/2014/main" id="{9FABC344-E043-45BE-8588-06C658DBCE70}"/>
              </a:ext>
            </a:extLst>
          </p:cNvPr>
          <p:cNvSpPr/>
          <p:nvPr/>
        </p:nvSpPr>
        <p:spPr>
          <a:xfrm>
            <a:off x="5502275" y="1692008"/>
            <a:ext cx="6689725" cy="3718192"/>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endParaRPr lang="en-US" dirty="0"/>
          </a:p>
        </p:txBody>
      </p:sp>
      <p:sp>
        <p:nvSpPr>
          <p:cNvPr id="2" name="Title 1">
            <a:extLst>
              <a:ext uri="{FF2B5EF4-FFF2-40B4-BE49-F238E27FC236}">
                <a16:creationId xmlns:a16="http://schemas.microsoft.com/office/drawing/2014/main" id="{345C5720-51D4-4632-91CD-936B8AB96750}"/>
              </a:ext>
            </a:extLst>
          </p:cNvPr>
          <p:cNvSpPr>
            <a:spLocks noGrp="1"/>
          </p:cNvSpPr>
          <p:nvPr>
            <p:ph type="title"/>
          </p:nvPr>
        </p:nvSpPr>
        <p:spPr bwMode="white">
          <a:xfrm>
            <a:off x="5838825" y="1578739"/>
            <a:ext cx="5165558" cy="833856"/>
          </a:xfrm>
        </p:spPr>
        <p:txBody>
          <a:bodyPr/>
          <a:lstStyle/>
          <a:p>
            <a:r>
              <a:rPr lang="en-US" dirty="0">
                <a:solidFill>
                  <a:schemeClr val="bg1"/>
                </a:solidFill>
              </a:rPr>
              <a:t>About Us</a:t>
            </a:r>
            <a:endParaRPr lang="en-US" dirty="0"/>
          </a:p>
        </p:txBody>
      </p:sp>
      <p:sp>
        <p:nvSpPr>
          <p:cNvPr id="3" name="Slide Number Placeholder 2">
            <a:extLst>
              <a:ext uri="{FF2B5EF4-FFF2-40B4-BE49-F238E27FC236}">
                <a16:creationId xmlns:a16="http://schemas.microsoft.com/office/drawing/2014/main" id="{24D506CC-0185-443E-82C7-1600C21D6E91}"/>
              </a:ext>
            </a:extLst>
          </p:cNvPr>
          <p:cNvSpPr>
            <a:spLocks noGrp="1"/>
          </p:cNvSpPr>
          <p:nvPr>
            <p:ph type="sldNum" sz="quarter" idx="12"/>
          </p:nvPr>
        </p:nvSpPr>
        <p:spPr/>
        <p:txBody>
          <a:bodyPr/>
          <a:lstStyle/>
          <a:p>
            <a:fld id="{82EE24B5-652C-4DB5-B7C3-B5BBEC1280B1}" type="slidenum">
              <a:rPr lang="en-US" smtClean="0"/>
              <a:t>2</a:t>
            </a:fld>
            <a:endParaRPr lang="en-US" dirty="0"/>
          </a:p>
        </p:txBody>
      </p:sp>
      <p:sp>
        <p:nvSpPr>
          <p:cNvPr id="7" name="object 9" descr="Beige rectangle">
            <a:extLst>
              <a:ext uri="{FF2B5EF4-FFF2-40B4-BE49-F238E27FC236}">
                <a16:creationId xmlns:a16="http://schemas.microsoft.com/office/drawing/2014/main" id="{02C6628C-972C-4717-AAF3-D882B30F6658}"/>
              </a:ext>
            </a:extLst>
          </p:cNvPr>
          <p:cNvSpPr/>
          <p:nvPr/>
        </p:nvSpPr>
        <p:spPr bwMode="white">
          <a:xfrm>
            <a:off x="5877137" y="2299474"/>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a:extLst>
              <a:ext uri="{FF2B5EF4-FFF2-40B4-BE49-F238E27FC236}">
                <a16:creationId xmlns:a16="http://schemas.microsoft.com/office/drawing/2014/main" id="{E7A818AB-B120-41D5-88A6-933AB9CAAE68}"/>
              </a:ext>
            </a:extLst>
          </p:cNvPr>
          <p:cNvSpPr txBox="1">
            <a:spLocks/>
          </p:cNvSpPr>
          <p:nvPr/>
        </p:nvSpPr>
        <p:spPr bwMode="white">
          <a:xfrm>
            <a:off x="5676901" y="2537892"/>
            <a:ext cx="6362866" cy="27413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spcBef>
                <a:spcPts val="1200"/>
              </a:spcBef>
              <a:spcAft>
                <a:spcPts val="0"/>
              </a:spcAft>
              <a:buNone/>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At Top Shelf CRM, we live and breathe Salesforce.com so you don't have to. With our deep knowledge of development customization, we have helped hundreds of companies take full advantage of the powerful functionality of the SaaS platform.</a:t>
            </a:r>
          </a:p>
          <a:p>
            <a:pPr marL="0" lvl="0" indent="0" algn="l" rtl="0">
              <a:spcBef>
                <a:spcPts val="1200"/>
              </a:spcBef>
              <a:spcAft>
                <a:spcPts val="0"/>
              </a:spcAft>
              <a:buNone/>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We offer certified consultants to help your organization with staff augmentation, helping scale development and integration projects. Top Shelf CRM is headquartered in the greater Washington D.C. area and serves clients throughout the U.S. and Canada. </a:t>
            </a:r>
          </a:p>
          <a:p>
            <a:pPr marL="0" lvl="0" indent="0" algn="l" rtl="0">
              <a:spcBef>
                <a:spcPts val="1200"/>
              </a:spcBef>
              <a:spcAft>
                <a:spcPts val="0"/>
              </a:spcAft>
              <a:buNone/>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Industries served: Financial Services, Software, Education, Healthcare and Pharmaceuticals, Federal, and Non-Profit. </a:t>
            </a:r>
          </a:p>
        </p:txBody>
      </p:sp>
      <p:pic>
        <p:nvPicPr>
          <p:cNvPr id="10" name="Picture 9" descr="Shape&#10;&#10;Description automatically generated">
            <a:extLst>
              <a:ext uri="{FF2B5EF4-FFF2-40B4-BE49-F238E27FC236}">
                <a16:creationId xmlns:a16="http://schemas.microsoft.com/office/drawing/2014/main" id="{2569C437-22EA-404B-A03A-9BF65F8AB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6050" y="238125"/>
            <a:ext cx="1733550" cy="838200"/>
          </a:xfrm>
          <a:prstGeom prst="rect">
            <a:avLst/>
          </a:prstGeom>
        </p:spPr>
      </p:pic>
    </p:spTree>
    <p:extLst>
      <p:ext uri="{BB962C8B-B14F-4D97-AF65-F5344CB8AC3E}">
        <p14:creationId xmlns:p14="http://schemas.microsoft.com/office/powerpoint/2010/main" val="1793949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Blue rectangle">
            <a:extLst>
              <a:ext uri="{FF2B5EF4-FFF2-40B4-BE49-F238E27FC236}">
                <a16:creationId xmlns:a16="http://schemas.microsoft.com/office/drawing/2014/main" id="{7D87B918-371C-4B31-9C7A-1D9A08C8A3BB}"/>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a:stretch/>
        </p:blipFill>
        <p:spPr>
          <a:xfrm>
            <a:off x="0" y="1241425"/>
            <a:ext cx="12192000" cy="6858000"/>
          </a:xfrm>
        </p:spPr>
      </p:pic>
      <p:sp>
        <p:nvSpPr>
          <p:cNvPr id="8" name="object 3" descr="Blue rectangle">
            <a:extLst>
              <a:ext uri="{FF2B5EF4-FFF2-40B4-BE49-F238E27FC236}">
                <a16:creationId xmlns:a16="http://schemas.microsoft.com/office/drawing/2014/main" id="{A277388B-76FD-44C4-B506-F8A157E57C65}"/>
              </a:ext>
            </a:extLst>
          </p:cNvPr>
          <p:cNvSpPr/>
          <p:nvPr/>
        </p:nvSpPr>
        <p:spPr>
          <a:xfrm>
            <a:off x="2400" y="1242162"/>
            <a:ext cx="12189600" cy="7522028"/>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dirty="0"/>
          </a:p>
        </p:txBody>
      </p:sp>
      <p:sp>
        <p:nvSpPr>
          <p:cNvPr id="9" name="Oval 8" descr="Beige oval">
            <a:extLst>
              <a:ext uri="{FF2B5EF4-FFF2-40B4-BE49-F238E27FC236}">
                <a16:creationId xmlns:a16="http://schemas.microsoft.com/office/drawing/2014/main" id="{1191A09B-8CB4-416A-B1F9-ABC3B476DE1F}"/>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D00B79-44BB-4D5F-B51D-2270A854D77A}"/>
              </a:ext>
            </a:extLst>
          </p:cNvPr>
          <p:cNvSpPr>
            <a:spLocks noGrp="1"/>
          </p:cNvSpPr>
          <p:nvPr>
            <p:ph type="title"/>
          </p:nvPr>
        </p:nvSpPr>
        <p:spPr bwMode="white">
          <a:xfrm>
            <a:off x="363572" y="1524057"/>
            <a:ext cx="10515600" cy="1325563"/>
          </a:xfrm>
        </p:spPr>
        <p:txBody>
          <a:bodyPr/>
          <a:lstStyle/>
          <a:p>
            <a:r>
              <a:rPr lang="en-US" dirty="0">
                <a:solidFill>
                  <a:schemeClr val="bg1"/>
                </a:solidFill>
              </a:rPr>
              <a:t>Our Success Growing and Improving Non-Profits</a:t>
            </a:r>
            <a:endParaRPr lang="en-US" dirty="0"/>
          </a:p>
        </p:txBody>
      </p:sp>
      <p:sp>
        <p:nvSpPr>
          <p:cNvPr id="5" name="Slide Number Placeholder 4">
            <a:extLst>
              <a:ext uri="{FF2B5EF4-FFF2-40B4-BE49-F238E27FC236}">
                <a16:creationId xmlns:a16="http://schemas.microsoft.com/office/drawing/2014/main" id="{CDF3C1EE-D9A0-406A-9A3A-75C82527E0DC}"/>
              </a:ext>
            </a:extLst>
          </p:cNvPr>
          <p:cNvSpPr>
            <a:spLocks noGrp="1"/>
          </p:cNvSpPr>
          <p:nvPr>
            <p:ph type="sldNum" sz="quarter" idx="12"/>
          </p:nvPr>
        </p:nvSpPr>
        <p:spPr/>
        <p:txBody>
          <a:bodyPr/>
          <a:lstStyle/>
          <a:p>
            <a:fld id="{82EE24B5-652C-4DB5-B7C3-B5BBEC1280B1}" type="slidenum">
              <a:rPr lang="en-US" smtClean="0"/>
              <a:t>3</a:t>
            </a:fld>
            <a:endParaRPr lang="en-US" dirty="0"/>
          </a:p>
        </p:txBody>
      </p:sp>
      <p:sp>
        <p:nvSpPr>
          <p:cNvPr id="11" name="object 5" descr="Beige rectangle">
            <a:extLst>
              <a:ext uri="{FF2B5EF4-FFF2-40B4-BE49-F238E27FC236}">
                <a16:creationId xmlns:a16="http://schemas.microsoft.com/office/drawing/2014/main" id="{B07BA1F9-2C19-4C07-B29B-18B9FBCC4755}"/>
              </a:ext>
            </a:extLst>
          </p:cNvPr>
          <p:cNvSpPr/>
          <p:nvPr/>
        </p:nvSpPr>
        <p:spPr bwMode="white">
          <a:xfrm flipV="1">
            <a:off x="452306" y="2430231"/>
            <a:ext cx="10063294" cy="208194"/>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dirty="0"/>
          </a:p>
        </p:txBody>
      </p:sp>
      <p:pic>
        <p:nvPicPr>
          <p:cNvPr id="17" name="Picture 16" descr="Shape&#10;&#10;Description automatically generated">
            <a:extLst>
              <a:ext uri="{FF2B5EF4-FFF2-40B4-BE49-F238E27FC236}">
                <a16:creationId xmlns:a16="http://schemas.microsoft.com/office/drawing/2014/main" id="{32C3FA9A-1CEC-4381-9369-0F22042F02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8425" y="189878"/>
            <a:ext cx="1733550" cy="838200"/>
          </a:xfrm>
          <a:prstGeom prst="rect">
            <a:avLst/>
          </a:prstGeom>
        </p:spPr>
      </p:pic>
      <p:sp>
        <p:nvSpPr>
          <p:cNvPr id="3" name="TextBox 2">
            <a:extLst>
              <a:ext uri="{FF2B5EF4-FFF2-40B4-BE49-F238E27FC236}">
                <a16:creationId xmlns:a16="http://schemas.microsoft.com/office/drawing/2014/main" id="{CF72B1A2-D68A-463C-B016-C0C0DEA8DFC4}"/>
              </a:ext>
            </a:extLst>
          </p:cNvPr>
          <p:cNvSpPr txBox="1"/>
          <p:nvPr/>
        </p:nvSpPr>
        <p:spPr>
          <a:xfrm>
            <a:off x="363363" y="3238500"/>
            <a:ext cx="11332074" cy="3385542"/>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solidFill>
              </a:rPr>
              <a:t>  G</a:t>
            </a:r>
            <a:r>
              <a:rPr lang="en-US" dirty="0">
                <a:solidFill>
                  <a:schemeClr val="bg1"/>
                </a:solidFill>
              </a:rPr>
              <a:t>rowth: Growth </a:t>
            </a:r>
            <a:r>
              <a:rPr lang="en-US" b="0" i="0" dirty="0">
                <a:solidFill>
                  <a:schemeClr val="bg1"/>
                </a:solidFill>
                <a:effectLst/>
                <a:latin typeface="Arial" panose="020B0604020202020204" pitchFamily="34" charset="0"/>
              </a:rPr>
              <a:t>with increased Salesforce user adoption.</a:t>
            </a:r>
          </a:p>
          <a:p>
            <a:pPr marL="571500" indent="-571500">
              <a:buFont typeface="Arial" panose="020B0604020202020204" pitchFamily="34" charset="0"/>
              <a:buChar char="•"/>
            </a:pPr>
            <a:r>
              <a:rPr lang="en-US" sz="4000" b="0" i="0" dirty="0">
                <a:solidFill>
                  <a:schemeClr val="bg1"/>
                </a:solidFill>
                <a:effectLst/>
                <a:latin typeface="Arial" panose="020B0604020202020204" pitchFamily="34" charset="0"/>
              </a:rPr>
              <a:t>R</a:t>
            </a:r>
            <a:r>
              <a:rPr lang="en-US" b="0" i="0" dirty="0">
                <a:solidFill>
                  <a:schemeClr val="bg1"/>
                </a:solidFill>
                <a:effectLst/>
                <a:latin typeface="Arial" panose="020B0604020202020204" pitchFamily="34" charset="0"/>
              </a:rPr>
              <a:t>eporting: Increased efficiency of reporting.</a:t>
            </a:r>
            <a:r>
              <a:rPr lang="en-US" dirty="0">
                <a:solidFill>
                  <a:schemeClr val="bg1"/>
                </a:solidFill>
              </a:rPr>
              <a:t> </a:t>
            </a:r>
          </a:p>
          <a:p>
            <a:pPr marL="571500" indent="-571500">
              <a:buFont typeface="Arial" panose="020B0604020202020204" pitchFamily="34" charset="0"/>
              <a:buChar char="•"/>
            </a:pPr>
            <a:r>
              <a:rPr lang="en-US" sz="4000" b="0" i="0" dirty="0">
                <a:solidFill>
                  <a:schemeClr val="bg1"/>
                </a:solidFill>
                <a:effectLst/>
                <a:latin typeface="Arial" panose="020B0604020202020204" pitchFamily="34" charset="0"/>
              </a:rPr>
              <a:t>O</a:t>
            </a:r>
            <a:r>
              <a:rPr lang="en-US" b="0" i="0" dirty="0">
                <a:solidFill>
                  <a:schemeClr val="bg1"/>
                </a:solidFill>
                <a:effectLst/>
                <a:latin typeface="Arial" panose="020B0604020202020204" pitchFamily="34" charset="0"/>
              </a:rPr>
              <a:t>perational: Reduced operational expenses due to our as-needed support model.</a:t>
            </a:r>
          </a:p>
          <a:p>
            <a:pPr marL="571500" indent="-571500" algn="l" rtl="0">
              <a:buFont typeface="Arial" panose="020B0604020202020204" pitchFamily="34" charset="0"/>
              <a:buChar char="•"/>
            </a:pPr>
            <a:r>
              <a:rPr lang="en-US" sz="4000" b="0" i="0" dirty="0">
                <a:solidFill>
                  <a:schemeClr val="bg1"/>
                </a:solidFill>
                <a:effectLst/>
                <a:latin typeface="Arial" panose="020B0604020202020204" pitchFamily="34" charset="0"/>
              </a:rPr>
              <a:t>W</a:t>
            </a:r>
            <a:r>
              <a:rPr lang="en-US" b="0" i="0" dirty="0">
                <a:solidFill>
                  <a:schemeClr val="bg1"/>
                </a:solidFill>
                <a:effectLst/>
                <a:latin typeface="Arial" panose="020B0604020202020204" pitchFamily="34" charset="0"/>
              </a:rPr>
              <a:t>ork: Ability to work quickly, scale and deliver projects.</a:t>
            </a:r>
            <a:br>
              <a:rPr lang="en-US" dirty="0">
                <a:solidFill>
                  <a:schemeClr val="bg1"/>
                </a:solidFill>
              </a:rPr>
            </a:br>
            <a:endParaRPr lang="en-US" b="0" i="0" dirty="0">
              <a:solidFill>
                <a:schemeClr val="bg1"/>
              </a:solidFill>
              <a:effectLst/>
              <a:latin typeface="Arial" panose="020B0604020202020204" pitchFamily="34" charset="0"/>
            </a:endParaRPr>
          </a:p>
          <a:p>
            <a:br>
              <a:rPr lang="en-US" dirty="0"/>
            </a:br>
            <a:endParaRPr lang="en-US" dirty="0">
              <a:solidFill>
                <a:schemeClr val="bg1"/>
              </a:solidFill>
            </a:endParaRPr>
          </a:p>
        </p:txBody>
      </p:sp>
    </p:spTree>
    <p:extLst>
      <p:ext uri="{BB962C8B-B14F-4D97-AF65-F5344CB8AC3E}">
        <p14:creationId xmlns:p14="http://schemas.microsoft.com/office/powerpoint/2010/main" val="2165367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People discuss something">
            <a:extLst>
              <a:ext uri="{FF2B5EF4-FFF2-40B4-BE49-F238E27FC236}">
                <a16:creationId xmlns:a16="http://schemas.microsoft.com/office/drawing/2014/main" id="{AA6A75DC-BE31-480B-B034-B1DF7AFA5097}"/>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a:stretch/>
        </p:blipFill>
        <p:spPr>
          <a:xfrm>
            <a:off x="0" y="3114675"/>
            <a:ext cx="12192000" cy="3743325"/>
          </a:xfrm>
        </p:spPr>
      </p:pic>
      <p:sp>
        <p:nvSpPr>
          <p:cNvPr id="3" name="Title 2">
            <a:extLst>
              <a:ext uri="{FF2B5EF4-FFF2-40B4-BE49-F238E27FC236}">
                <a16:creationId xmlns:a16="http://schemas.microsoft.com/office/drawing/2014/main" id="{F9ADB42F-AE48-4323-897F-DB5A083BD103}"/>
              </a:ext>
            </a:extLst>
          </p:cNvPr>
          <p:cNvSpPr>
            <a:spLocks noGrp="1"/>
          </p:cNvSpPr>
          <p:nvPr>
            <p:ph type="title"/>
          </p:nvPr>
        </p:nvSpPr>
        <p:spPr>
          <a:xfrm>
            <a:off x="668855" y="302943"/>
            <a:ext cx="10515600" cy="1325563"/>
          </a:xfrm>
        </p:spPr>
        <p:txBody>
          <a:bodyPr/>
          <a:lstStyle/>
          <a:p>
            <a:r>
              <a:rPr lang="en-US" dirty="0"/>
              <a:t>NPO Challenges</a:t>
            </a:r>
          </a:p>
        </p:txBody>
      </p:sp>
      <p:sp>
        <p:nvSpPr>
          <p:cNvPr id="8" name="Slide Number Placeholder 7">
            <a:extLst>
              <a:ext uri="{FF2B5EF4-FFF2-40B4-BE49-F238E27FC236}">
                <a16:creationId xmlns:a16="http://schemas.microsoft.com/office/drawing/2014/main" id="{68F7FB6B-EAC9-40F7-9522-61A8D53EFAF9}"/>
              </a:ext>
            </a:extLst>
          </p:cNvPr>
          <p:cNvSpPr>
            <a:spLocks noGrp="1"/>
          </p:cNvSpPr>
          <p:nvPr>
            <p:ph type="sldNum" sz="quarter" idx="12"/>
          </p:nvPr>
        </p:nvSpPr>
        <p:spPr/>
        <p:txBody>
          <a:bodyPr/>
          <a:lstStyle/>
          <a:p>
            <a:fld id="{82EE24B5-652C-4DB5-B7C3-B5BBEC1280B1}" type="slidenum">
              <a:rPr lang="en-US" smtClean="0"/>
              <a:t>4</a:t>
            </a:fld>
            <a:endParaRPr lang="en-US" dirty="0"/>
          </a:p>
        </p:txBody>
      </p:sp>
      <p:sp>
        <p:nvSpPr>
          <p:cNvPr id="12" name="object 3" descr="Blue rectangle">
            <a:extLst>
              <a:ext uri="{FF2B5EF4-FFF2-40B4-BE49-F238E27FC236}">
                <a16:creationId xmlns:a16="http://schemas.microsoft.com/office/drawing/2014/main" id="{CDEEA71D-C3B3-45BB-A776-D17D92A58127}"/>
              </a:ext>
            </a:extLst>
          </p:cNvPr>
          <p:cNvSpPr/>
          <p:nvPr/>
        </p:nvSpPr>
        <p:spPr>
          <a:xfrm>
            <a:off x="2400" y="2202913"/>
            <a:ext cx="12189600" cy="4683663"/>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80000"/>
            </a:schemeClr>
          </a:solidFill>
        </p:spPr>
        <p:txBody>
          <a:bodyPr wrap="square" lIns="0" tIns="0" rIns="0" bIns="0" rtlCol="0"/>
          <a:lstStyle/>
          <a:p>
            <a:endParaRPr lang="en-US" dirty="0"/>
          </a:p>
        </p:txBody>
      </p:sp>
      <p:sp>
        <p:nvSpPr>
          <p:cNvPr id="13" name="Oval 12" descr="Beige oval">
            <a:extLst>
              <a:ext uri="{FF2B5EF4-FFF2-40B4-BE49-F238E27FC236}">
                <a16:creationId xmlns:a16="http://schemas.microsoft.com/office/drawing/2014/main" id="{F336552F-CA64-452F-9BD8-01334388BFF5}"/>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bject 5" descr="Beige rectangle">
            <a:extLst>
              <a:ext uri="{FF2B5EF4-FFF2-40B4-BE49-F238E27FC236}">
                <a16:creationId xmlns:a16="http://schemas.microsoft.com/office/drawing/2014/main" id="{890F7762-BD37-4D33-9F80-1DA07B5E172E}"/>
              </a:ext>
            </a:extLst>
          </p:cNvPr>
          <p:cNvSpPr/>
          <p:nvPr/>
        </p:nvSpPr>
        <p:spPr>
          <a:xfrm flipV="1">
            <a:off x="668855" y="1214828"/>
            <a:ext cx="7094888" cy="7620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dirty="0"/>
          </a:p>
        </p:txBody>
      </p:sp>
      <p:sp>
        <p:nvSpPr>
          <p:cNvPr id="17" name="Content Placeholder 6">
            <a:extLst>
              <a:ext uri="{FF2B5EF4-FFF2-40B4-BE49-F238E27FC236}">
                <a16:creationId xmlns:a16="http://schemas.microsoft.com/office/drawing/2014/main" id="{41F42A86-9F27-49A8-A0A8-CE687253BCCE}"/>
              </a:ext>
            </a:extLst>
          </p:cNvPr>
          <p:cNvSpPr>
            <a:spLocks noGrp="1"/>
          </p:cNvSpPr>
          <p:nvPr>
            <p:ph sz="half" idx="1"/>
          </p:nvPr>
        </p:nvSpPr>
        <p:spPr bwMode="white">
          <a:xfrm>
            <a:off x="371606" y="4014643"/>
            <a:ext cx="3148965" cy="1797215"/>
          </a:xfrm>
        </p:spPr>
        <p:txBody>
          <a:bodyPr>
            <a:noAutofit/>
          </a:bodyPr>
          <a:lstStyle/>
          <a:p>
            <a:pPr marL="0" indent="0" algn="ctr" fontAlgn="base">
              <a:buNone/>
            </a:pPr>
            <a:r>
              <a:rPr lang="en-US" sz="2800" dirty="0">
                <a:solidFill>
                  <a:schemeClr val="bg1"/>
                </a:solidFill>
              </a:rPr>
              <a:t>Heavy Workload</a:t>
            </a:r>
            <a:endParaRPr lang="en-US" sz="2800" dirty="0">
              <a:solidFill>
                <a:schemeClr val="bg1"/>
              </a:solidFill>
              <a:effectLst/>
            </a:endParaRPr>
          </a:p>
          <a:p>
            <a:pPr fontAlgn="base"/>
            <a:r>
              <a:rPr lang="en-US" b="0" i="0" dirty="0">
                <a:solidFill>
                  <a:schemeClr val="bg1"/>
                </a:solidFill>
                <a:effectLst/>
                <a:latin typeface="inherit"/>
              </a:rPr>
              <a:t>Often, there are simply not enough hands to perform a task. </a:t>
            </a:r>
            <a:endParaRPr lang="en-US" i="1" spc="-15" dirty="0">
              <a:solidFill>
                <a:schemeClr val="bg1"/>
              </a:solidFill>
              <a:latin typeface="inherit"/>
              <a:cs typeface="Arial"/>
            </a:endParaRPr>
          </a:p>
        </p:txBody>
      </p:sp>
      <p:sp>
        <p:nvSpPr>
          <p:cNvPr id="20" name="Content Placeholder 6">
            <a:extLst>
              <a:ext uri="{FF2B5EF4-FFF2-40B4-BE49-F238E27FC236}">
                <a16:creationId xmlns:a16="http://schemas.microsoft.com/office/drawing/2014/main" id="{4B5A10EE-CE6C-4BE3-9F1D-F713B2C62166}"/>
              </a:ext>
            </a:extLst>
          </p:cNvPr>
          <p:cNvSpPr txBox="1">
            <a:spLocks/>
          </p:cNvSpPr>
          <p:nvPr/>
        </p:nvSpPr>
        <p:spPr bwMode="white">
          <a:xfrm>
            <a:off x="3727851" y="4009735"/>
            <a:ext cx="3148965" cy="17972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buFont typeface="Arial" panose="020B0604020202020204" pitchFamily="34" charset="0"/>
              <a:buNone/>
            </a:pPr>
            <a:r>
              <a:rPr lang="en-US" sz="2800" dirty="0">
                <a:solidFill>
                  <a:schemeClr val="bg1"/>
                </a:solidFill>
              </a:rPr>
              <a:t>HR Management </a:t>
            </a:r>
          </a:p>
          <a:p>
            <a:pPr fontAlgn="base"/>
            <a:r>
              <a:rPr lang="en-US" b="0" i="0" dirty="0">
                <a:solidFill>
                  <a:schemeClr val="bg1"/>
                </a:solidFill>
                <a:effectLst/>
                <a:latin typeface="inherit"/>
              </a:rPr>
              <a:t>A nonprofit business often involves volunteers and donors. A company has no financial or legal leverage to control them. Managing them is a challenge.</a:t>
            </a:r>
            <a:endParaRPr lang="en-US" i="1" spc="-15" dirty="0">
              <a:solidFill>
                <a:schemeClr val="bg1"/>
              </a:solidFill>
              <a:cs typeface="Arial"/>
            </a:endParaRPr>
          </a:p>
        </p:txBody>
      </p:sp>
      <p:sp>
        <p:nvSpPr>
          <p:cNvPr id="22" name="Content Placeholder 6">
            <a:extLst>
              <a:ext uri="{FF2B5EF4-FFF2-40B4-BE49-F238E27FC236}">
                <a16:creationId xmlns:a16="http://schemas.microsoft.com/office/drawing/2014/main" id="{9197C39B-3709-4148-B3D2-66B8A0AE01B2}"/>
              </a:ext>
            </a:extLst>
          </p:cNvPr>
          <p:cNvSpPr txBox="1">
            <a:spLocks/>
          </p:cNvSpPr>
          <p:nvPr/>
        </p:nvSpPr>
        <p:spPr bwMode="white">
          <a:xfrm>
            <a:off x="7182613" y="4031755"/>
            <a:ext cx="4464789" cy="25233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buFont typeface="Arial" panose="020B0604020202020204" pitchFamily="34" charset="0"/>
              <a:buNone/>
            </a:pPr>
            <a:r>
              <a:rPr lang="en-US" sz="2800" dirty="0">
                <a:solidFill>
                  <a:schemeClr val="bg1"/>
                </a:solidFill>
              </a:rPr>
              <a:t>Event Non-Profit Management </a:t>
            </a:r>
          </a:p>
          <a:p>
            <a:pPr fontAlgn="base">
              <a:buFont typeface="Arial" panose="020B0604020202020204" pitchFamily="34" charset="0"/>
              <a:buChar char="•"/>
            </a:pPr>
            <a:r>
              <a:rPr lang="en-US" b="0" i="0" dirty="0">
                <a:solidFill>
                  <a:schemeClr val="bg1"/>
                </a:solidFill>
                <a:effectLst/>
                <a:latin typeface="inherit"/>
              </a:rPr>
              <a:t>Conducting a nonprofit event, securing the necessary funding, managing the logistics, promoting the event, and communicating with attendees is a lot of work.</a:t>
            </a:r>
            <a:endParaRPr lang="en-US" dirty="0">
              <a:solidFill>
                <a:schemeClr val="bg1"/>
              </a:solidFill>
            </a:endParaRPr>
          </a:p>
        </p:txBody>
      </p:sp>
      <p:pic>
        <p:nvPicPr>
          <p:cNvPr id="27" name="Graphic 26" descr="Monster Truck outline">
            <a:extLst>
              <a:ext uri="{FF2B5EF4-FFF2-40B4-BE49-F238E27FC236}">
                <a16:creationId xmlns:a16="http://schemas.microsoft.com/office/drawing/2014/main" id="{3C397484-B6A1-4D38-A15E-3C000DC0E04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8388" y="3031105"/>
            <a:ext cx="914400" cy="914400"/>
          </a:xfrm>
          <a:prstGeom prst="rect">
            <a:avLst/>
          </a:prstGeom>
        </p:spPr>
      </p:pic>
      <p:pic>
        <p:nvPicPr>
          <p:cNvPr id="29" name="Graphic 28" descr="Money outline">
            <a:extLst>
              <a:ext uri="{FF2B5EF4-FFF2-40B4-BE49-F238E27FC236}">
                <a16:creationId xmlns:a16="http://schemas.microsoft.com/office/drawing/2014/main" id="{20F4FA39-E9BC-4CCA-B985-755C85B383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62500" y="3031105"/>
            <a:ext cx="914400" cy="914400"/>
          </a:xfrm>
          <a:prstGeom prst="rect">
            <a:avLst/>
          </a:prstGeom>
        </p:spPr>
      </p:pic>
      <p:pic>
        <p:nvPicPr>
          <p:cNvPr id="31" name="Graphic 30" descr="Circus Tent outline">
            <a:extLst>
              <a:ext uri="{FF2B5EF4-FFF2-40B4-BE49-F238E27FC236}">
                <a16:creationId xmlns:a16="http://schemas.microsoft.com/office/drawing/2014/main" id="{D82589E1-9889-4BD1-90B3-16325361A90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57807" y="3075570"/>
            <a:ext cx="914400" cy="914400"/>
          </a:xfrm>
          <a:prstGeom prst="rect">
            <a:avLst/>
          </a:prstGeom>
        </p:spPr>
      </p:pic>
      <p:pic>
        <p:nvPicPr>
          <p:cNvPr id="32" name="Picture 31" descr="Shape&#10;&#10;Description automatically generated">
            <a:extLst>
              <a:ext uri="{FF2B5EF4-FFF2-40B4-BE49-F238E27FC236}">
                <a16:creationId xmlns:a16="http://schemas.microsoft.com/office/drawing/2014/main" id="{372D4247-4974-40FC-9047-AB9AE6BC07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06050" y="238125"/>
            <a:ext cx="1733550" cy="838200"/>
          </a:xfrm>
          <a:prstGeom prst="rect">
            <a:avLst/>
          </a:prstGeom>
        </p:spPr>
      </p:pic>
    </p:spTree>
    <p:extLst>
      <p:ext uri="{BB962C8B-B14F-4D97-AF65-F5344CB8AC3E}">
        <p14:creationId xmlns:p14="http://schemas.microsoft.com/office/powerpoint/2010/main" val="332701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Two person handshake">
            <a:extLst>
              <a:ext uri="{FF2B5EF4-FFF2-40B4-BE49-F238E27FC236}">
                <a16:creationId xmlns:a16="http://schemas.microsoft.com/office/drawing/2014/main" id="{42EF1974-141C-494C-A63E-216742273C6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0" y="1129824"/>
            <a:ext cx="12192000" cy="5728176"/>
          </a:xfrm>
        </p:spPr>
      </p:pic>
      <p:sp>
        <p:nvSpPr>
          <p:cNvPr id="22" name="object 3" descr="Blue rectangle">
            <a:extLst>
              <a:ext uri="{FF2B5EF4-FFF2-40B4-BE49-F238E27FC236}">
                <a16:creationId xmlns:a16="http://schemas.microsoft.com/office/drawing/2014/main" id="{2D225086-68BE-4168-8F17-9443ADD89675}"/>
              </a:ext>
            </a:extLst>
          </p:cNvPr>
          <p:cNvSpPr/>
          <p:nvPr/>
        </p:nvSpPr>
        <p:spPr>
          <a:xfrm>
            <a:off x="2400" y="1155168"/>
            <a:ext cx="12189600" cy="5702831"/>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dirty="0"/>
          </a:p>
        </p:txBody>
      </p:sp>
      <p:sp>
        <p:nvSpPr>
          <p:cNvPr id="23" name="Oval 22" descr="Beige oval">
            <a:extLst>
              <a:ext uri="{FF2B5EF4-FFF2-40B4-BE49-F238E27FC236}">
                <a16:creationId xmlns:a16="http://schemas.microsoft.com/office/drawing/2014/main" id="{433945EE-A7C1-410E-BF29-F5CEA2F4F576}"/>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2D8AA6DB-EBDB-4269-B4E5-AD059714C629}"/>
              </a:ext>
            </a:extLst>
          </p:cNvPr>
          <p:cNvSpPr>
            <a:spLocks noGrp="1"/>
          </p:cNvSpPr>
          <p:nvPr>
            <p:ph sz="half" idx="15"/>
          </p:nvPr>
        </p:nvSpPr>
        <p:spPr bwMode="white">
          <a:xfrm>
            <a:off x="8652846" y="2658475"/>
            <a:ext cx="3428307" cy="4405901"/>
          </a:xfrm>
        </p:spPr>
        <p:txBody>
          <a:bodyPr>
            <a:noAutofit/>
          </a:bodyPr>
          <a:lstStyle/>
          <a:p>
            <a:pPr marL="12700">
              <a:lnSpc>
                <a:spcPct val="120000"/>
              </a:lnSpc>
              <a:spcBef>
                <a:spcPts val="100"/>
              </a:spcBef>
            </a:pPr>
            <a:r>
              <a:rPr lang="en-US" sz="1900" b="1" dirty="0">
                <a:solidFill>
                  <a:schemeClr val="bg1"/>
                </a:solidFill>
              </a:rPr>
              <a:t>Marketing Services </a:t>
            </a:r>
          </a:p>
          <a:p>
            <a:pPr marR="5080">
              <a:lnSpc>
                <a:spcPct val="100000"/>
              </a:lnSpc>
              <a:spcBef>
                <a:spcPts val="600"/>
              </a:spcBef>
            </a:pPr>
            <a:r>
              <a:rPr lang="en-US" sz="1400" i="1" spc="-15" dirty="0" err="1">
                <a:solidFill>
                  <a:schemeClr val="bg2">
                    <a:lumMod val="20000"/>
                    <a:lumOff val="80000"/>
                  </a:schemeClr>
                </a:solidFill>
                <a:cs typeface="Arial"/>
              </a:rPr>
              <a:t>Marketo</a:t>
            </a:r>
            <a:endParaRPr lang="en-US" sz="1400" i="1" spc="-15" dirty="0">
              <a:solidFill>
                <a:schemeClr val="bg2">
                  <a:lumMod val="20000"/>
                  <a:lumOff val="80000"/>
                </a:schemeClr>
              </a:solidFill>
              <a:cs typeface="Arial"/>
            </a:endParaRPr>
          </a:p>
          <a:p>
            <a:pPr algn="l" rtl="0" fontAlgn="base"/>
            <a:r>
              <a:rPr lang="en-US" sz="1400" b="0" i="1" dirty="0">
                <a:solidFill>
                  <a:schemeClr val="bg1"/>
                </a:solidFill>
                <a:effectLst/>
              </a:rPr>
              <a:t>We have extensive experience customizing </a:t>
            </a:r>
            <a:r>
              <a:rPr lang="en-US" sz="1400" b="0" i="1" dirty="0" err="1">
                <a:solidFill>
                  <a:schemeClr val="bg1"/>
                </a:solidFill>
                <a:effectLst/>
              </a:rPr>
              <a:t>Marketo</a:t>
            </a:r>
            <a:r>
              <a:rPr lang="en-US" sz="1400" b="0" i="1" dirty="0">
                <a:solidFill>
                  <a:schemeClr val="bg1"/>
                </a:solidFill>
                <a:effectLst/>
              </a:rPr>
              <a:t> to suit the needs of individual clients. We can help your organization harness the power of the platform by customizing it to the email needs of your Marketing department.</a:t>
            </a:r>
          </a:p>
          <a:p>
            <a:pPr algn="l" rtl="0" fontAlgn="base"/>
            <a:r>
              <a:rPr lang="en-US" sz="1400" i="1" spc="-15" dirty="0">
                <a:solidFill>
                  <a:schemeClr val="bg2">
                    <a:lumMod val="20000"/>
                    <a:lumOff val="80000"/>
                  </a:schemeClr>
                </a:solidFill>
                <a:cs typeface="Arial"/>
              </a:rPr>
              <a:t>Marketing Cloud</a:t>
            </a:r>
            <a:endParaRPr lang="en-US" sz="1400" b="1" i="1" dirty="0">
              <a:solidFill>
                <a:schemeClr val="bg1"/>
              </a:solidFill>
              <a:effectLst/>
            </a:endParaRPr>
          </a:p>
          <a:p>
            <a:pPr algn="l" rtl="0" fontAlgn="base"/>
            <a:r>
              <a:rPr lang="en-US" sz="1400" b="0" i="1" dirty="0">
                <a:solidFill>
                  <a:schemeClr val="bg1"/>
                </a:solidFill>
                <a:effectLst/>
              </a:rPr>
              <a:t>Whether your organization is rolling out Marketing Cloud or is already using Marketing Cloud and would like to automate additional email journeys, we can help. We provide various development services that assist in maximizing ROI from the Marketing Cloud.  </a:t>
            </a:r>
          </a:p>
          <a:p>
            <a:br>
              <a:rPr lang="en-US" b="0" i="0" dirty="0">
                <a:solidFill>
                  <a:srgbClr val="1D2632"/>
                </a:solidFill>
                <a:effectLst/>
                <a:latin typeface="Gotham"/>
              </a:rPr>
            </a:br>
            <a:br>
              <a:rPr lang="en-US" sz="1600" dirty="0"/>
            </a:br>
            <a:r>
              <a:rPr lang="en-US" sz="1400" i="1" spc="-15" dirty="0">
                <a:solidFill>
                  <a:schemeClr val="bg2">
                    <a:lumMod val="20000"/>
                    <a:lumOff val="80000"/>
                  </a:schemeClr>
                </a:solidFill>
                <a:cs typeface="Arial"/>
              </a:rPr>
              <a:t> </a:t>
            </a:r>
          </a:p>
        </p:txBody>
      </p:sp>
      <p:sp>
        <p:nvSpPr>
          <p:cNvPr id="9" name="Content Placeholder 8">
            <a:extLst>
              <a:ext uri="{FF2B5EF4-FFF2-40B4-BE49-F238E27FC236}">
                <a16:creationId xmlns:a16="http://schemas.microsoft.com/office/drawing/2014/main" id="{2AF9D9A5-149E-4118-AAE3-8EF91B9C5B7D}"/>
              </a:ext>
            </a:extLst>
          </p:cNvPr>
          <p:cNvSpPr>
            <a:spLocks noGrp="1"/>
          </p:cNvSpPr>
          <p:nvPr>
            <p:ph sz="half" idx="14"/>
          </p:nvPr>
        </p:nvSpPr>
        <p:spPr bwMode="white">
          <a:xfrm>
            <a:off x="4625077" y="2658475"/>
            <a:ext cx="3300512" cy="2089254"/>
          </a:xfrm>
        </p:spPr>
        <p:txBody>
          <a:bodyPr>
            <a:noAutofit/>
          </a:bodyPr>
          <a:lstStyle/>
          <a:p>
            <a:pPr marL="12700">
              <a:lnSpc>
                <a:spcPct val="120000"/>
              </a:lnSpc>
              <a:spcBef>
                <a:spcPts val="100"/>
              </a:spcBef>
            </a:pPr>
            <a:r>
              <a:rPr lang="en-US" sz="1900" b="1" dirty="0">
                <a:solidFill>
                  <a:schemeClr val="bg1"/>
                </a:solidFill>
              </a:rPr>
              <a:t>Salesforce Implementation</a:t>
            </a:r>
          </a:p>
          <a:p>
            <a:pPr marR="5080">
              <a:lnSpc>
                <a:spcPct val="100000"/>
              </a:lnSpc>
              <a:spcBef>
                <a:spcPts val="600"/>
              </a:spcBef>
            </a:pPr>
            <a:r>
              <a:rPr lang="en-US" sz="1400" b="0" i="1" dirty="0">
                <a:solidFill>
                  <a:schemeClr val="bg1"/>
                </a:solidFill>
                <a:effectLst/>
              </a:rPr>
              <a:t>Whether you’re just getting started, migrating from a legacy system, or restructuring an existing setup, we’ll guide your team from initial planning to go-live date providing best practices that conform to industry standards.</a:t>
            </a:r>
            <a:endParaRPr lang="en-US" sz="1400" i="1" spc="-15" dirty="0">
              <a:solidFill>
                <a:schemeClr val="bg1"/>
              </a:solidFill>
              <a:cs typeface="Arial"/>
            </a:endParaRPr>
          </a:p>
        </p:txBody>
      </p:sp>
      <p:sp>
        <p:nvSpPr>
          <p:cNvPr id="2" name="Slide Number Placeholder 1">
            <a:extLst>
              <a:ext uri="{FF2B5EF4-FFF2-40B4-BE49-F238E27FC236}">
                <a16:creationId xmlns:a16="http://schemas.microsoft.com/office/drawing/2014/main" id="{3790A3AE-E658-426D-96CD-CB0614B7418A}"/>
              </a:ext>
            </a:extLst>
          </p:cNvPr>
          <p:cNvSpPr>
            <a:spLocks noGrp="1"/>
          </p:cNvSpPr>
          <p:nvPr>
            <p:ph type="sldNum" sz="quarter" idx="12"/>
          </p:nvPr>
        </p:nvSpPr>
        <p:spPr/>
        <p:txBody>
          <a:bodyPr/>
          <a:lstStyle/>
          <a:p>
            <a:fld id="{82EE24B5-652C-4DB5-B7C3-B5BBEC1280B1}" type="slidenum">
              <a:rPr lang="en-US" smtClean="0"/>
              <a:t>5</a:t>
            </a:fld>
            <a:endParaRPr lang="en-US" dirty="0"/>
          </a:p>
        </p:txBody>
      </p:sp>
      <p:sp>
        <p:nvSpPr>
          <p:cNvPr id="6" name="Title 5">
            <a:extLst>
              <a:ext uri="{FF2B5EF4-FFF2-40B4-BE49-F238E27FC236}">
                <a16:creationId xmlns:a16="http://schemas.microsoft.com/office/drawing/2014/main" id="{6BDEDF39-62EC-40AF-98F4-06A79F1F80F1}"/>
              </a:ext>
            </a:extLst>
          </p:cNvPr>
          <p:cNvSpPr>
            <a:spLocks noGrp="1"/>
          </p:cNvSpPr>
          <p:nvPr>
            <p:ph type="title"/>
          </p:nvPr>
        </p:nvSpPr>
        <p:spPr bwMode="ltGray">
          <a:xfrm>
            <a:off x="701180" y="1254069"/>
            <a:ext cx="10515600" cy="1325563"/>
          </a:xfrm>
        </p:spPr>
        <p:txBody>
          <a:bodyPr/>
          <a:lstStyle/>
          <a:p>
            <a:r>
              <a:rPr lang="en-US" dirty="0"/>
              <a:t>OUR</a:t>
            </a:r>
            <a:r>
              <a:rPr lang="en-US" dirty="0">
                <a:solidFill>
                  <a:schemeClr val="bg1"/>
                </a:solidFill>
              </a:rPr>
              <a:t> SERVICES</a:t>
            </a:r>
            <a:endParaRPr lang="en-US" dirty="0"/>
          </a:p>
        </p:txBody>
      </p:sp>
      <p:sp>
        <p:nvSpPr>
          <p:cNvPr id="7" name="Content Placeholder 6">
            <a:extLst>
              <a:ext uri="{FF2B5EF4-FFF2-40B4-BE49-F238E27FC236}">
                <a16:creationId xmlns:a16="http://schemas.microsoft.com/office/drawing/2014/main" id="{23DC0E4E-6822-467C-96E3-77C667B41D2B}"/>
              </a:ext>
            </a:extLst>
          </p:cNvPr>
          <p:cNvSpPr>
            <a:spLocks noGrp="1"/>
          </p:cNvSpPr>
          <p:nvPr>
            <p:ph sz="half" idx="1"/>
          </p:nvPr>
        </p:nvSpPr>
        <p:spPr bwMode="white">
          <a:xfrm>
            <a:off x="1179165" y="2658475"/>
            <a:ext cx="3148965" cy="2146629"/>
          </a:xfrm>
        </p:spPr>
        <p:txBody>
          <a:bodyPr>
            <a:noAutofit/>
          </a:bodyPr>
          <a:lstStyle/>
          <a:p>
            <a:pPr marL="12700">
              <a:lnSpc>
                <a:spcPct val="120000"/>
              </a:lnSpc>
              <a:spcBef>
                <a:spcPts val="100"/>
              </a:spcBef>
            </a:pPr>
            <a:r>
              <a:rPr lang="en-US" sz="1900" b="1" dirty="0">
                <a:solidFill>
                  <a:schemeClr val="bg1"/>
                </a:solidFill>
              </a:rPr>
              <a:t>API Integration</a:t>
            </a:r>
          </a:p>
          <a:p>
            <a:pPr fontAlgn="base"/>
            <a:r>
              <a:rPr lang="en-US" sz="1400" i="1" dirty="0">
                <a:solidFill>
                  <a:schemeClr val="bg1"/>
                </a:solidFill>
                <a:effectLst/>
              </a:rPr>
              <a:t>Top Shelf CRM provides a highly scalable Salesforce integration that enables you to connect and streamline operations. Easily access, replicate and integrate Salesforce data with any data source including adjacent enterprise systems, databases, and custom applications.</a:t>
            </a:r>
          </a:p>
          <a:p>
            <a:pPr marR="5080">
              <a:lnSpc>
                <a:spcPct val="120000"/>
              </a:lnSpc>
              <a:spcBef>
                <a:spcPts val="600"/>
              </a:spcBef>
            </a:pPr>
            <a:endParaRPr lang="en-US" sz="1800" i="1" spc="-15" dirty="0">
              <a:solidFill>
                <a:schemeClr val="bg2">
                  <a:lumMod val="20000"/>
                  <a:lumOff val="80000"/>
                </a:schemeClr>
              </a:solidFill>
              <a:cs typeface="Arial"/>
            </a:endParaRPr>
          </a:p>
        </p:txBody>
      </p:sp>
      <p:sp>
        <p:nvSpPr>
          <p:cNvPr id="13" name="Content Placeholder 12">
            <a:extLst>
              <a:ext uri="{FF2B5EF4-FFF2-40B4-BE49-F238E27FC236}">
                <a16:creationId xmlns:a16="http://schemas.microsoft.com/office/drawing/2014/main" id="{77C0FED8-C734-4A93-8023-C7053E036A1E}"/>
              </a:ext>
            </a:extLst>
          </p:cNvPr>
          <p:cNvSpPr>
            <a:spLocks noGrp="1"/>
          </p:cNvSpPr>
          <p:nvPr>
            <p:ph sz="half" idx="18"/>
          </p:nvPr>
        </p:nvSpPr>
        <p:spPr bwMode="white">
          <a:xfrm>
            <a:off x="1179165" y="5193780"/>
            <a:ext cx="3259789" cy="2377977"/>
          </a:xfrm>
        </p:spPr>
        <p:txBody>
          <a:bodyPr>
            <a:noAutofit/>
          </a:bodyPr>
          <a:lstStyle/>
          <a:p>
            <a:pPr marL="12700">
              <a:lnSpc>
                <a:spcPct val="120000"/>
              </a:lnSpc>
              <a:spcBef>
                <a:spcPts val="100"/>
              </a:spcBef>
            </a:pPr>
            <a:r>
              <a:rPr lang="en-US" sz="1900" b="1" dirty="0">
                <a:solidFill>
                  <a:schemeClr val="bg1"/>
                </a:solidFill>
              </a:rPr>
              <a:t>Web Development </a:t>
            </a:r>
          </a:p>
          <a:p>
            <a:pPr marR="5080">
              <a:lnSpc>
                <a:spcPct val="100000"/>
              </a:lnSpc>
              <a:spcBef>
                <a:spcPts val="600"/>
              </a:spcBef>
            </a:pPr>
            <a:r>
              <a:rPr lang="en-US" sz="1400" b="0" i="1" dirty="0">
                <a:solidFill>
                  <a:schemeClr val="bg1"/>
                </a:solidFill>
                <a:effectLst/>
              </a:rPr>
              <a:t>Top Shelf CRM creates the website of your dreams. Top Shelf builds websites and provides development support for your team.</a:t>
            </a:r>
            <a:endParaRPr lang="en-US" sz="1400" i="1" dirty="0">
              <a:solidFill>
                <a:schemeClr val="bg1"/>
              </a:solidFill>
            </a:endParaRPr>
          </a:p>
        </p:txBody>
      </p:sp>
      <p:pic>
        <p:nvPicPr>
          <p:cNvPr id="36" name="Picture Placeholder 35" descr="Check icon">
            <a:extLst>
              <a:ext uri="{FF2B5EF4-FFF2-40B4-BE49-F238E27FC236}">
                <a16:creationId xmlns:a16="http://schemas.microsoft.com/office/drawing/2014/main" id="{1A9D8BC9-CF04-4A6C-89E6-E6A18D7419F0}"/>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a:stretch>
            <a:fillRect/>
          </a:stretch>
        </p:blipFill>
        <p:spPr bwMode="white">
          <a:xfrm>
            <a:off x="603165" y="2594420"/>
            <a:ext cx="576000" cy="576000"/>
          </a:xfrm>
        </p:spPr>
      </p:pic>
      <p:pic>
        <p:nvPicPr>
          <p:cNvPr id="38" name="Picture Placeholder 37" descr="Check icon">
            <a:extLst>
              <a:ext uri="{FF2B5EF4-FFF2-40B4-BE49-F238E27FC236}">
                <a16:creationId xmlns:a16="http://schemas.microsoft.com/office/drawing/2014/main" id="{D15B4FC9-0788-4E4C-9F5A-FCFAF69E7E7F}"/>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a:stretch>
            <a:fillRect/>
          </a:stretch>
        </p:blipFill>
        <p:spPr bwMode="white">
          <a:xfrm>
            <a:off x="4049077" y="2635683"/>
            <a:ext cx="576000" cy="576000"/>
          </a:xfrm>
        </p:spPr>
      </p:pic>
      <p:pic>
        <p:nvPicPr>
          <p:cNvPr id="40" name="Picture Placeholder 39" descr="Check icon">
            <a:extLst>
              <a:ext uri="{FF2B5EF4-FFF2-40B4-BE49-F238E27FC236}">
                <a16:creationId xmlns:a16="http://schemas.microsoft.com/office/drawing/2014/main" id="{250F553C-3E38-47E0-8A58-2967D756991D}"/>
              </a:ext>
            </a:extLst>
          </p:cNvPr>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a:stretch>
            <a:fillRect/>
          </a:stretch>
        </p:blipFill>
        <p:spPr bwMode="white">
          <a:xfrm>
            <a:off x="8120538" y="2640815"/>
            <a:ext cx="576000" cy="576000"/>
          </a:xfrm>
        </p:spPr>
      </p:pic>
      <p:pic>
        <p:nvPicPr>
          <p:cNvPr id="34" name="Picture Placeholder 33" descr="Check icon">
            <a:extLst>
              <a:ext uri="{FF2B5EF4-FFF2-40B4-BE49-F238E27FC236}">
                <a16:creationId xmlns:a16="http://schemas.microsoft.com/office/drawing/2014/main" id="{EA6876F1-58FD-4237-BE75-C15655445FE1}"/>
              </a:ext>
            </a:extLst>
          </p:cNvPr>
          <p:cNvPicPr>
            <a:picLocks noGrp="1" noChangeAspect="1"/>
          </p:cNvPicPr>
          <p:nvPr>
            <p:ph type="pic" sz="quarter" idx="22"/>
          </p:nvPr>
        </p:nvPicPr>
        <p:blipFill>
          <a:blip r:embed="rId4">
            <a:extLst>
              <a:ext uri="{28A0092B-C50C-407E-A947-70E740481C1C}">
                <a14:useLocalDpi xmlns:a14="http://schemas.microsoft.com/office/drawing/2010/main" val="0"/>
              </a:ext>
            </a:extLst>
          </a:blip>
          <a:srcRect/>
          <a:stretch>
            <a:fillRect/>
          </a:stretch>
        </p:blipFill>
        <p:spPr bwMode="white">
          <a:xfrm>
            <a:off x="656341" y="5140281"/>
            <a:ext cx="576000" cy="576000"/>
          </a:xfrm>
        </p:spPr>
      </p:pic>
      <p:sp>
        <p:nvSpPr>
          <p:cNvPr id="24" name="object 5" descr="Beige rectangle">
            <a:extLst>
              <a:ext uri="{FF2B5EF4-FFF2-40B4-BE49-F238E27FC236}">
                <a16:creationId xmlns:a16="http://schemas.microsoft.com/office/drawing/2014/main" id="{73ED10AC-D04B-401B-A6A1-6069912D1664}"/>
              </a:ext>
            </a:extLst>
          </p:cNvPr>
          <p:cNvSpPr/>
          <p:nvPr/>
        </p:nvSpPr>
        <p:spPr bwMode="ltGray">
          <a:xfrm>
            <a:off x="796429" y="2182884"/>
            <a:ext cx="3828647" cy="45719"/>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dirty="0"/>
          </a:p>
        </p:txBody>
      </p:sp>
      <p:pic>
        <p:nvPicPr>
          <p:cNvPr id="18" name="Picture 17" descr="Shape&#10;&#10;Description automatically generated">
            <a:extLst>
              <a:ext uri="{FF2B5EF4-FFF2-40B4-BE49-F238E27FC236}">
                <a16:creationId xmlns:a16="http://schemas.microsoft.com/office/drawing/2014/main" id="{002533DE-A76E-4062-8FBD-C69FBBBE20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06050" y="238125"/>
            <a:ext cx="1733550" cy="838200"/>
          </a:xfrm>
          <a:prstGeom prst="rect">
            <a:avLst/>
          </a:prstGeom>
        </p:spPr>
      </p:pic>
    </p:spTree>
    <p:extLst>
      <p:ext uri="{BB962C8B-B14F-4D97-AF65-F5344CB8AC3E}">
        <p14:creationId xmlns:p14="http://schemas.microsoft.com/office/powerpoint/2010/main" val="3366032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Placeholder 46" descr="People discuss something">
            <a:extLst>
              <a:ext uri="{FF2B5EF4-FFF2-40B4-BE49-F238E27FC236}">
                <a16:creationId xmlns:a16="http://schemas.microsoft.com/office/drawing/2014/main" id="{0FD54BB1-BA8F-46B1-AE35-C73B73A48218}"/>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tretch>
            <a:fillRect/>
          </a:stretch>
        </p:blipFill>
        <p:spPr>
          <a:xfrm>
            <a:off x="0" y="908213"/>
            <a:ext cx="12189599" cy="5949786"/>
          </a:xfrm>
        </p:spPr>
      </p:pic>
      <p:sp>
        <p:nvSpPr>
          <p:cNvPr id="35" name="object 3" descr="Blue rectangle">
            <a:extLst>
              <a:ext uri="{FF2B5EF4-FFF2-40B4-BE49-F238E27FC236}">
                <a16:creationId xmlns:a16="http://schemas.microsoft.com/office/drawing/2014/main" id="{9206F938-D64B-410D-BE2D-847D78F81E42}"/>
              </a:ext>
            </a:extLst>
          </p:cNvPr>
          <p:cNvSpPr/>
          <p:nvPr/>
        </p:nvSpPr>
        <p:spPr>
          <a:xfrm>
            <a:off x="3600" y="908213"/>
            <a:ext cx="12188400" cy="5949786"/>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dirty="0"/>
          </a:p>
        </p:txBody>
      </p:sp>
      <p:sp>
        <p:nvSpPr>
          <p:cNvPr id="48" name="Oval 47" descr="Beige oval">
            <a:extLst>
              <a:ext uri="{FF2B5EF4-FFF2-40B4-BE49-F238E27FC236}">
                <a16:creationId xmlns:a16="http://schemas.microsoft.com/office/drawing/2014/main" id="{7799BEE8-A94D-443E-9846-2D1F32C57944}"/>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descr="Blue rectangle">
            <a:extLst>
              <a:ext uri="{FF2B5EF4-FFF2-40B4-BE49-F238E27FC236}">
                <a16:creationId xmlns:a16="http://schemas.microsoft.com/office/drawing/2014/main" id="{B743B096-6BB3-4330-9D5B-22EEBAF87BEE}"/>
              </a:ext>
            </a:extLst>
          </p:cNvPr>
          <p:cNvSpPr/>
          <p:nvPr/>
        </p:nvSpPr>
        <p:spPr>
          <a:xfrm>
            <a:off x="-3600" y="2908538"/>
            <a:ext cx="12192000" cy="15967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F1CE755E-A3DE-48FA-953D-4B2CFF013E30}"/>
              </a:ext>
            </a:extLst>
          </p:cNvPr>
          <p:cNvSpPr>
            <a:spLocks noGrp="1"/>
          </p:cNvSpPr>
          <p:nvPr>
            <p:ph type="sldNum" sz="quarter" idx="12"/>
          </p:nvPr>
        </p:nvSpPr>
        <p:spPr/>
        <p:txBody>
          <a:bodyPr/>
          <a:lstStyle/>
          <a:p>
            <a:fld id="{82EE24B5-652C-4DB5-B7C3-B5BBEC1280B1}" type="slidenum">
              <a:rPr lang="en-US" smtClean="0"/>
              <a:t>6</a:t>
            </a:fld>
            <a:endParaRPr lang="en-US" dirty="0"/>
          </a:p>
        </p:txBody>
      </p:sp>
      <p:sp>
        <p:nvSpPr>
          <p:cNvPr id="4" name="Title 3">
            <a:extLst>
              <a:ext uri="{FF2B5EF4-FFF2-40B4-BE49-F238E27FC236}">
                <a16:creationId xmlns:a16="http://schemas.microsoft.com/office/drawing/2014/main" id="{0558CBCC-46BE-4654-9B01-07B35CF17C32}"/>
              </a:ext>
            </a:extLst>
          </p:cNvPr>
          <p:cNvSpPr>
            <a:spLocks noGrp="1"/>
          </p:cNvSpPr>
          <p:nvPr>
            <p:ph type="title"/>
          </p:nvPr>
        </p:nvSpPr>
        <p:spPr bwMode="ltGray">
          <a:xfrm>
            <a:off x="499714" y="3098631"/>
            <a:ext cx="8135652" cy="1067237"/>
          </a:xfrm>
        </p:spPr>
        <p:txBody>
          <a:bodyPr>
            <a:normAutofit/>
          </a:bodyPr>
          <a:lstStyle/>
          <a:p>
            <a:r>
              <a:rPr lang="en-US" sz="2800" dirty="0">
                <a:solidFill>
                  <a:schemeClr val="bg1"/>
                </a:solidFill>
              </a:rPr>
              <a:t>Anne Arundel Workforce Development Center </a:t>
            </a:r>
          </a:p>
        </p:txBody>
      </p:sp>
      <p:sp>
        <p:nvSpPr>
          <p:cNvPr id="43" name="Text Placeholder 42">
            <a:extLst>
              <a:ext uri="{FF2B5EF4-FFF2-40B4-BE49-F238E27FC236}">
                <a16:creationId xmlns:a16="http://schemas.microsoft.com/office/drawing/2014/main" id="{8CE3A891-B3D6-4B07-A0B9-8F86A9EE5882}"/>
              </a:ext>
            </a:extLst>
          </p:cNvPr>
          <p:cNvSpPr>
            <a:spLocks noGrp="1"/>
          </p:cNvSpPr>
          <p:nvPr>
            <p:ph type="body" sz="quarter" idx="20"/>
          </p:nvPr>
        </p:nvSpPr>
        <p:spPr bwMode="white">
          <a:xfrm>
            <a:off x="9046361" y="5462980"/>
            <a:ext cx="2700338" cy="738187"/>
          </a:xfrm>
        </p:spPr>
        <p:txBody>
          <a:bodyPr>
            <a:normAutofit fontScale="92500" lnSpcReduction="20000"/>
          </a:bodyPr>
          <a:lstStyle/>
          <a:p>
            <a:pPr>
              <a:lnSpc>
                <a:spcPct val="100000"/>
              </a:lnSpc>
              <a:spcBef>
                <a:spcPts val="0"/>
              </a:spcBef>
            </a:pPr>
            <a:r>
              <a:rPr lang="en-US" dirty="0"/>
              <a:t>Heidi Shaw</a:t>
            </a:r>
          </a:p>
          <a:p>
            <a:pPr>
              <a:lnSpc>
                <a:spcPct val="100000"/>
              </a:lnSpc>
              <a:spcBef>
                <a:spcPts val="0"/>
              </a:spcBef>
            </a:pPr>
            <a:r>
              <a:rPr lang="en-US" sz="1600" i="1" dirty="0">
                <a:solidFill>
                  <a:schemeClr val="bg2"/>
                </a:solidFill>
                <a:latin typeface="+mn-lt"/>
              </a:rPr>
              <a:t>Vice Presentient of Business and Industry Solutions  </a:t>
            </a:r>
          </a:p>
        </p:txBody>
      </p:sp>
      <p:sp>
        <p:nvSpPr>
          <p:cNvPr id="49" name="object 6" descr="Beige rectangle">
            <a:extLst>
              <a:ext uri="{FF2B5EF4-FFF2-40B4-BE49-F238E27FC236}">
                <a16:creationId xmlns:a16="http://schemas.microsoft.com/office/drawing/2014/main" id="{E67B2D0F-2920-4165-BC82-05237362DABB}"/>
              </a:ext>
            </a:extLst>
          </p:cNvPr>
          <p:cNvSpPr/>
          <p:nvPr/>
        </p:nvSpPr>
        <p:spPr bwMode="ltGray">
          <a:xfrm flipV="1">
            <a:off x="495940" y="4028446"/>
            <a:ext cx="1771010" cy="45719"/>
          </a:xfrm>
          <a:custGeom>
            <a:avLst/>
            <a:gdLst/>
            <a:ahLst/>
            <a:cxnLst/>
            <a:rect l="l" t="t" r="r" b="b"/>
            <a:pathLst>
              <a:path w="1934210">
                <a:moveTo>
                  <a:pt x="0" y="0"/>
                </a:moveTo>
                <a:lnTo>
                  <a:pt x="1933600" y="0"/>
                </a:lnTo>
              </a:path>
            </a:pathLst>
          </a:custGeom>
          <a:ln w="54863">
            <a:solidFill>
              <a:schemeClr val="accent1"/>
            </a:solidFill>
          </a:ln>
        </p:spPr>
        <p:txBody>
          <a:bodyPr wrap="square" lIns="0" tIns="0" rIns="0" bIns="0" rtlCol="0"/>
          <a:lstStyle/>
          <a:p>
            <a:endParaRPr lang="en-US" dirty="0"/>
          </a:p>
        </p:txBody>
      </p:sp>
      <p:sp>
        <p:nvSpPr>
          <p:cNvPr id="29" name="Oval 28" descr="Beige circle">
            <a:extLst>
              <a:ext uri="{FF2B5EF4-FFF2-40B4-BE49-F238E27FC236}">
                <a16:creationId xmlns:a16="http://schemas.microsoft.com/office/drawing/2014/main" id="{23AE393F-46ED-4451-AACA-7EC20B0EE16F}"/>
              </a:ext>
            </a:extLst>
          </p:cNvPr>
          <p:cNvSpPr/>
          <p:nvPr/>
        </p:nvSpPr>
        <p:spPr>
          <a:xfrm>
            <a:off x="8627817" y="1715312"/>
            <a:ext cx="3537426" cy="35816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ubtitle 2">
            <a:extLst>
              <a:ext uri="{FF2B5EF4-FFF2-40B4-BE49-F238E27FC236}">
                <a16:creationId xmlns:a16="http://schemas.microsoft.com/office/drawing/2014/main" id="{BD8EE53E-3970-49A8-B96B-956FDF6642D0}"/>
              </a:ext>
            </a:extLst>
          </p:cNvPr>
          <p:cNvSpPr txBox="1">
            <a:spLocks/>
          </p:cNvSpPr>
          <p:nvPr/>
        </p:nvSpPr>
        <p:spPr bwMode="blackGray">
          <a:xfrm>
            <a:off x="26757" y="1457720"/>
            <a:ext cx="3349200" cy="649930"/>
          </a:xfrm>
          <a:prstGeom prst="rect">
            <a:avLst/>
          </a:prstGeom>
          <a:solidFill>
            <a:schemeClr val="accent2">
              <a:alpha val="90000"/>
            </a:schemeClr>
          </a:solidFill>
        </p:spPr>
        <p:txBody>
          <a:bodyPr vert="horz" lIns="91440" tIns="45720" rIns="9144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500" b="1" i="1" kern="1200" spc="65" dirty="0">
                <a:solidFill>
                  <a:schemeClr val="accent1"/>
                </a:solidFill>
                <a:latin typeface="+mn-lt"/>
                <a:ea typeface="+mn-ea"/>
                <a:cs typeface="Arial"/>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Our Success Story </a:t>
            </a:r>
          </a:p>
        </p:txBody>
      </p:sp>
      <p:pic>
        <p:nvPicPr>
          <p:cNvPr id="15" name="Picture 14" descr="Shape&#10;&#10;Description automatically generated">
            <a:extLst>
              <a:ext uri="{FF2B5EF4-FFF2-40B4-BE49-F238E27FC236}">
                <a16:creationId xmlns:a16="http://schemas.microsoft.com/office/drawing/2014/main" id="{180F7886-507D-4ECF-AA33-5AAE16C5EA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1213" y="70013"/>
            <a:ext cx="1733550" cy="838200"/>
          </a:xfrm>
          <a:prstGeom prst="rect">
            <a:avLst/>
          </a:prstGeom>
        </p:spPr>
      </p:pic>
      <p:pic>
        <p:nvPicPr>
          <p:cNvPr id="9" name="Picture Placeholder 8" descr="A picture containing person, indoor, blue&#10;&#10;Description automatically generated">
            <a:extLst>
              <a:ext uri="{FF2B5EF4-FFF2-40B4-BE49-F238E27FC236}">
                <a16:creationId xmlns:a16="http://schemas.microsoft.com/office/drawing/2014/main" id="{01C97D17-B9CB-4E0B-AE86-77D25E2D4341}"/>
              </a:ext>
            </a:extLst>
          </p:cNvPr>
          <p:cNvPicPr>
            <a:picLocks noGrp="1" noChangeAspect="1"/>
          </p:cNvPicPr>
          <p:nvPr>
            <p:ph type="pic" sz="quarter" idx="16"/>
          </p:nvPr>
        </p:nvPicPr>
        <p:blipFill rotWithShape="1">
          <a:blip r:embed="rId5">
            <a:extLst>
              <a:ext uri="{28A0092B-C50C-407E-A947-70E740481C1C}">
                <a14:useLocalDpi xmlns:a14="http://schemas.microsoft.com/office/drawing/2010/main" val="0"/>
              </a:ext>
            </a:extLst>
          </a:blip>
          <a:srcRect r="-6005"/>
          <a:stretch/>
        </p:blipFill>
        <p:spPr>
          <a:xfrm>
            <a:off x="8891544" y="2109511"/>
            <a:ext cx="3017520" cy="2946715"/>
          </a:xfrm>
        </p:spPr>
      </p:pic>
    </p:spTree>
    <p:extLst>
      <p:ext uri="{BB962C8B-B14F-4D97-AF65-F5344CB8AC3E}">
        <p14:creationId xmlns:p14="http://schemas.microsoft.com/office/powerpoint/2010/main" val="654104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People discuss something">
            <a:extLst>
              <a:ext uri="{FF2B5EF4-FFF2-40B4-BE49-F238E27FC236}">
                <a16:creationId xmlns:a16="http://schemas.microsoft.com/office/drawing/2014/main" id="{AA6A75DC-BE31-480B-B034-B1DF7AFA5097}"/>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a:stretch/>
        </p:blipFill>
        <p:spPr>
          <a:xfrm>
            <a:off x="0" y="3114675"/>
            <a:ext cx="12192000" cy="3743325"/>
          </a:xfrm>
        </p:spPr>
      </p:pic>
      <p:sp>
        <p:nvSpPr>
          <p:cNvPr id="3" name="Title 2">
            <a:extLst>
              <a:ext uri="{FF2B5EF4-FFF2-40B4-BE49-F238E27FC236}">
                <a16:creationId xmlns:a16="http://schemas.microsoft.com/office/drawing/2014/main" id="{F9ADB42F-AE48-4323-897F-DB5A083BD103}"/>
              </a:ext>
            </a:extLst>
          </p:cNvPr>
          <p:cNvSpPr>
            <a:spLocks noGrp="1"/>
          </p:cNvSpPr>
          <p:nvPr>
            <p:ph type="title"/>
          </p:nvPr>
        </p:nvSpPr>
        <p:spPr>
          <a:xfrm>
            <a:off x="668855" y="302943"/>
            <a:ext cx="10515600" cy="1325563"/>
          </a:xfrm>
        </p:spPr>
        <p:txBody>
          <a:bodyPr/>
          <a:lstStyle/>
          <a:p>
            <a:r>
              <a:rPr lang="en-US" dirty="0"/>
              <a:t>AAWDC Case Study</a:t>
            </a:r>
          </a:p>
        </p:txBody>
      </p:sp>
      <p:sp>
        <p:nvSpPr>
          <p:cNvPr id="8" name="Slide Number Placeholder 7">
            <a:extLst>
              <a:ext uri="{FF2B5EF4-FFF2-40B4-BE49-F238E27FC236}">
                <a16:creationId xmlns:a16="http://schemas.microsoft.com/office/drawing/2014/main" id="{68F7FB6B-EAC9-40F7-9522-61A8D53EFAF9}"/>
              </a:ext>
            </a:extLst>
          </p:cNvPr>
          <p:cNvSpPr>
            <a:spLocks noGrp="1"/>
          </p:cNvSpPr>
          <p:nvPr>
            <p:ph type="sldNum" sz="quarter" idx="12"/>
          </p:nvPr>
        </p:nvSpPr>
        <p:spPr/>
        <p:txBody>
          <a:bodyPr/>
          <a:lstStyle/>
          <a:p>
            <a:fld id="{82EE24B5-652C-4DB5-B7C3-B5BBEC1280B1}" type="slidenum">
              <a:rPr lang="en-US" smtClean="0"/>
              <a:t>7</a:t>
            </a:fld>
            <a:endParaRPr lang="en-US" dirty="0"/>
          </a:p>
        </p:txBody>
      </p:sp>
      <p:sp>
        <p:nvSpPr>
          <p:cNvPr id="12" name="object 3" descr="Blue rectangle">
            <a:extLst>
              <a:ext uri="{FF2B5EF4-FFF2-40B4-BE49-F238E27FC236}">
                <a16:creationId xmlns:a16="http://schemas.microsoft.com/office/drawing/2014/main" id="{CDEEA71D-C3B3-45BB-A776-D17D92A58127}"/>
              </a:ext>
            </a:extLst>
          </p:cNvPr>
          <p:cNvSpPr/>
          <p:nvPr/>
        </p:nvSpPr>
        <p:spPr>
          <a:xfrm>
            <a:off x="10231" y="1495804"/>
            <a:ext cx="12171538" cy="5381626"/>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80000"/>
            </a:schemeClr>
          </a:solidFill>
        </p:spPr>
        <p:txBody>
          <a:bodyPr wrap="square" lIns="0" tIns="0" rIns="0" bIns="0" rtlCol="0"/>
          <a:lstStyle/>
          <a:p>
            <a:endParaRPr lang="en-US" dirty="0"/>
          </a:p>
        </p:txBody>
      </p:sp>
      <p:sp>
        <p:nvSpPr>
          <p:cNvPr id="13" name="Oval 12" descr="Beige oval">
            <a:extLst>
              <a:ext uri="{FF2B5EF4-FFF2-40B4-BE49-F238E27FC236}">
                <a16:creationId xmlns:a16="http://schemas.microsoft.com/office/drawing/2014/main" id="{F336552F-CA64-452F-9BD8-01334388BFF5}"/>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bject 5" descr="Beige rectangle">
            <a:extLst>
              <a:ext uri="{FF2B5EF4-FFF2-40B4-BE49-F238E27FC236}">
                <a16:creationId xmlns:a16="http://schemas.microsoft.com/office/drawing/2014/main" id="{890F7762-BD37-4D33-9F80-1DA07B5E172E}"/>
              </a:ext>
            </a:extLst>
          </p:cNvPr>
          <p:cNvSpPr/>
          <p:nvPr/>
        </p:nvSpPr>
        <p:spPr>
          <a:xfrm flipV="1">
            <a:off x="668855" y="1214828"/>
            <a:ext cx="7094888" cy="7620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dirty="0"/>
          </a:p>
        </p:txBody>
      </p:sp>
      <p:sp>
        <p:nvSpPr>
          <p:cNvPr id="4" name="Content Placeholder 3">
            <a:extLst>
              <a:ext uri="{FF2B5EF4-FFF2-40B4-BE49-F238E27FC236}">
                <a16:creationId xmlns:a16="http://schemas.microsoft.com/office/drawing/2014/main" id="{B50E49F2-95D9-4F05-BE53-23725A170A10}"/>
              </a:ext>
            </a:extLst>
          </p:cNvPr>
          <p:cNvSpPr>
            <a:spLocks noGrp="1"/>
          </p:cNvSpPr>
          <p:nvPr>
            <p:ph idx="1"/>
          </p:nvPr>
        </p:nvSpPr>
        <p:spPr>
          <a:xfrm>
            <a:off x="668855" y="1681036"/>
            <a:ext cx="8132245" cy="2142061"/>
          </a:xfrm>
        </p:spPr>
        <p:txBody>
          <a:bodyPr>
            <a:normAutofit/>
          </a:bodyPr>
          <a:lstStyle/>
          <a:p>
            <a:pPr marL="0" lvl="0" indent="0" algn="l" rtl="0">
              <a:spcBef>
                <a:spcPts val="1200"/>
              </a:spcBef>
              <a:spcAft>
                <a:spcPts val="0"/>
              </a:spcAft>
              <a:buNone/>
            </a:pPr>
            <a:r>
              <a:rPr lang="en-US" sz="1800" b="0" i="0" dirty="0">
                <a:solidFill>
                  <a:schemeClr val="bg1"/>
                </a:solidFill>
                <a:effectLst/>
                <a:latin typeface="inherit"/>
              </a:rPr>
              <a:t>Anne Arundel Workforce Development Center is a 501c3 nonprofit corporation that provides innovative, high quality workforce development services to Anne Arundel County businesses and citizens. </a:t>
            </a:r>
          </a:p>
          <a:p>
            <a:pPr marL="0" lvl="0" indent="0" algn="l" rtl="0">
              <a:spcBef>
                <a:spcPts val="1200"/>
              </a:spcBef>
              <a:spcAft>
                <a:spcPts val="0"/>
              </a:spcAft>
              <a:buNone/>
            </a:pPr>
            <a:r>
              <a:rPr lang="en-US" sz="1800" dirty="0">
                <a:solidFill>
                  <a:schemeClr val="bg1"/>
                </a:solidFill>
                <a:latin typeface="inherit"/>
                <a:ea typeface="Tahoma" panose="020B0604030504040204" pitchFamily="34" charset="0"/>
                <a:cs typeface="Tahoma" panose="020B0604030504040204" pitchFamily="34" charset="0"/>
              </a:rPr>
              <a:t>In the past, </a:t>
            </a:r>
            <a:r>
              <a:rPr lang="en-US" sz="1800" b="0" i="0" dirty="0">
                <a:solidFill>
                  <a:schemeClr val="bg1"/>
                </a:solidFill>
                <a:effectLst/>
                <a:latin typeface="inherit"/>
              </a:rPr>
              <a:t>Anne Arundel Workforce Development Center </a:t>
            </a:r>
            <a:r>
              <a:rPr lang="en-US" sz="1800" dirty="0">
                <a:solidFill>
                  <a:schemeClr val="bg1"/>
                </a:solidFill>
                <a:latin typeface="inherit"/>
                <a:ea typeface="Tahoma" panose="020B0604030504040204" pitchFamily="34" charset="0"/>
                <a:cs typeface="Tahoma" panose="020B0604030504040204" pitchFamily="34" charset="0"/>
              </a:rPr>
              <a:t>was using another software consulting firm to solve their development needs. Due to rising unexpected development costs, AAWDC began evaluating other trustworthy, cost-effective solutions to their growing development needs.</a:t>
            </a:r>
          </a:p>
          <a:p>
            <a:endParaRPr lang="en-US" sz="2000" dirty="0">
              <a:solidFill>
                <a:schemeClr val="bg1"/>
              </a:solidFill>
              <a:latin typeface="inherit"/>
            </a:endParaRPr>
          </a:p>
        </p:txBody>
      </p:sp>
      <p:sp>
        <p:nvSpPr>
          <p:cNvPr id="16" name="Google Shape;296;p25">
            <a:extLst>
              <a:ext uri="{FF2B5EF4-FFF2-40B4-BE49-F238E27FC236}">
                <a16:creationId xmlns:a16="http://schemas.microsoft.com/office/drawing/2014/main" id="{B301B3DD-9CAE-486B-8679-4703681736B9}"/>
              </a:ext>
            </a:extLst>
          </p:cNvPr>
          <p:cNvSpPr txBox="1"/>
          <p:nvPr/>
        </p:nvSpPr>
        <p:spPr>
          <a:xfrm>
            <a:off x="764458" y="4204660"/>
            <a:ext cx="3975635" cy="25780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dirty="0">
              <a:solidFill>
                <a:schemeClr val="bg1"/>
              </a:solidFill>
              <a:latin typeface="inherit"/>
              <a:ea typeface="Tahoma" panose="020B0604030504040204" pitchFamily="34" charset="0"/>
              <a:cs typeface="Tahoma" panose="020B0604030504040204" pitchFamily="34" charset="0"/>
              <a:sym typeface="Lato"/>
            </a:endParaRPr>
          </a:p>
          <a:p>
            <a:pPr marL="0" lvl="0" indent="0" algn="ctr" rtl="0">
              <a:spcBef>
                <a:spcPts val="0"/>
              </a:spcBef>
              <a:spcAft>
                <a:spcPts val="0"/>
              </a:spcAft>
              <a:buNone/>
            </a:pPr>
            <a:r>
              <a:rPr lang="en-US" sz="2800" b="1" dirty="0">
                <a:solidFill>
                  <a:srgbClr val="F0CDA1"/>
                </a:solidFill>
                <a:latin typeface="inherit"/>
                <a:ea typeface="Tahoma" panose="020B0604030504040204" pitchFamily="34" charset="0"/>
                <a:cs typeface="Tahoma" panose="020B0604030504040204" pitchFamily="34" charset="0"/>
                <a:sym typeface="Lato"/>
              </a:rPr>
              <a:t>Our Work</a:t>
            </a:r>
            <a:endParaRPr sz="2800" b="1" dirty="0">
              <a:solidFill>
                <a:srgbClr val="F0CDA1"/>
              </a:solidFill>
              <a:latin typeface="inherit"/>
              <a:ea typeface="Tahoma" panose="020B0604030504040204" pitchFamily="34" charset="0"/>
              <a:cs typeface="Tahoma" panose="020B0604030504040204" pitchFamily="34" charset="0"/>
              <a:sym typeface="Lato"/>
            </a:endParaRP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Provided thorough discovery phase.</a:t>
            </a: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Transparent pricing.</a:t>
            </a: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Top-notch communication.</a:t>
            </a: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Project care and consideration.</a:t>
            </a: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Relationship software consulting that puts the client first.</a:t>
            </a:r>
          </a:p>
          <a:p>
            <a:pPr marL="285750" lvl="0" indent="-285750" algn="l" rtl="0">
              <a:spcBef>
                <a:spcPts val="0"/>
              </a:spcBef>
              <a:spcAft>
                <a:spcPts val="0"/>
              </a:spcAft>
              <a:buFont typeface="Arial" panose="020B0604020202020204" pitchFamily="34" charset="0"/>
              <a:buChar char="•"/>
            </a:pPr>
            <a:r>
              <a:rPr lang="en-GB" sz="1700" dirty="0">
                <a:solidFill>
                  <a:schemeClr val="bg1"/>
                </a:solidFill>
                <a:latin typeface="inherit"/>
                <a:ea typeface="Tahoma" panose="020B0604030504040204" pitchFamily="34" charset="0"/>
                <a:cs typeface="Tahoma" panose="020B0604030504040204" pitchFamily="34" charset="0"/>
                <a:sym typeface="Lato"/>
              </a:rPr>
              <a:t>Project accuracy unmatched. </a:t>
            </a:r>
          </a:p>
          <a:p>
            <a:pPr marL="0" lvl="0" indent="0" algn="l" rtl="0">
              <a:spcBef>
                <a:spcPts val="0"/>
              </a:spcBef>
              <a:spcAft>
                <a:spcPts val="0"/>
              </a:spcAft>
              <a:buNone/>
            </a:pPr>
            <a:endParaRPr sz="1700" dirty="0">
              <a:solidFill>
                <a:schemeClr val="bg1"/>
              </a:solidFill>
              <a:latin typeface="inherit"/>
              <a:ea typeface="Tahoma" panose="020B0604030504040204" pitchFamily="34" charset="0"/>
              <a:cs typeface="Tahoma" panose="020B0604030504040204" pitchFamily="34" charset="0"/>
              <a:sym typeface="Lato"/>
            </a:endParaRPr>
          </a:p>
        </p:txBody>
      </p:sp>
      <p:pic>
        <p:nvPicPr>
          <p:cNvPr id="6" name="Picture 5">
            <a:extLst>
              <a:ext uri="{FF2B5EF4-FFF2-40B4-BE49-F238E27FC236}">
                <a16:creationId xmlns:a16="http://schemas.microsoft.com/office/drawing/2014/main" id="{952BCB14-2F59-4E87-85B6-95CDFFD4D219}"/>
              </a:ext>
            </a:extLst>
          </p:cNvPr>
          <p:cNvPicPr>
            <a:picLocks noChangeAspect="1"/>
          </p:cNvPicPr>
          <p:nvPr/>
        </p:nvPicPr>
        <p:blipFill>
          <a:blip r:embed="rId4"/>
          <a:stretch>
            <a:fillRect/>
          </a:stretch>
        </p:blipFill>
        <p:spPr>
          <a:xfrm>
            <a:off x="8654051" y="1523639"/>
            <a:ext cx="3420712" cy="18969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10" name="Group 9">
            <a:extLst>
              <a:ext uri="{FF2B5EF4-FFF2-40B4-BE49-F238E27FC236}">
                <a16:creationId xmlns:a16="http://schemas.microsoft.com/office/drawing/2014/main" id="{7CC5BDB4-90EB-44E8-A00C-4B6F1EC6C532}"/>
              </a:ext>
            </a:extLst>
          </p:cNvPr>
          <p:cNvGrpSpPr/>
          <p:nvPr/>
        </p:nvGrpSpPr>
        <p:grpSpPr>
          <a:xfrm>
            <a:off x="10231" y="3802143"/>
            <a:ext cx="12192000" cy="588881"/>
            <a:chOff x="9315" y="3836964"/>
            <a:chExt cx="12192000" cy="617487"/>
          </a:xfrm>
        </p:grpSpPr>
        <p:sp>
          <p:nvSpPr>
            <p:cNvPr id="23" name="Rectangle 22" descr="Blue rectangle">
              <a:extLst>
                <a:ext uri="{FF2B5EF4-FFF2-40B4-BE49-F238E27FC236}">
                  <a16:creationId xmlns:a16="http://schemas.microsoft.com/office/drawing/2014/main" id="{71F248F6-992F-4F78-ADB9-E25210D57A18}"/>
                </a:ext>
              </a:extLst>
            </p:cNvPr>
            <p:cNvSpPr/>
            <p:nvPr/>
          </p:nvSpPr>
          <p:spPr>
            <a:xfrm>
              <a:off x="9315" y="3836964"/>
              <a:ext cx="12192000" cy="6174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14C14827-96CA-4345-85A7-95382C2AE534}"/>
                </a:ext>
              </a:extLst>
            </p:cNvPr>
            <p:cNvSpPr txBox="1"/>
            <p:nvPr/>
          </p:nvSpPr>
          <p:spPr>
            <a:xfrm>
              <a:off x="1025057" y="3953722"/>
              <a:ext cx="11039475" cy="387273"/>
            </a:xfrm>
            <a:prstGeom prst="rect">
              <a:avLst/>
            </a:prstGeom>
            <a:noFill/>
          </p:spPr>
          <p:txBody>
            <a:bodyPr wrap="square">
              <a:spAutoFit/>
            </a:bodyPr>
            <a:lstStyle/>
            <a:p>
              <a:pPr lvl="0" algn="ctr" rtl="0">
                <a:spcBef>
                  <a:spcPts val="0"/>
                </a:spcBef>
                <a:spcAft>
                  <a:spcPts val="0"/>
                </a:spcAft>
              </a:pPr>
              <a:r>
                <a:rPr lang="en-US" sz="1800" dirty="0">
                  <a:solidFill>
                    <a:schemeClr val="bg1"/>
                  </a:solidFill>
                  <a:latin typeface="inherit"/>
                  <a:ea typeface="Tahoma" panose="020B0604030504040204" pitchFamily="34" charset="0"/>
                  <a:cs typeface="Tahoma" panose="020B0604030504040204" pitchFamily="34" charset="0"/>
                  <a:sym typeface="Lato"/>
                </a:rPr>
                <a:t>Top Shelf CRM has performed 120 hours of custom Salesforce and Mailchimp</a:t>
              </a:r>
              <a:r>
                <a:rPr lang="en-US" dirty="0">
                  <a:solidFill>
                    <a:schemeClr val="bg1"/>
                  </a:solidFill>
                  <a:latin typeface="inherit"/>
                  <a:ea typeface="Tahoma" panose="020B0604030504040204" pitchFamily="34" charset="0"/>
                  <a:cs typeface="Tahoma" panose="020B0604030504040204" pitchFamily="34" charset="0"/>
                  <a:sym typeface="Lato"/>
                </a:rPr>
                <a:t>. </a:t>
              </a:r>
              <a:r>
                <a:rPr lang="en-US" sz="1800" dirty="0">
                  <a:solidFill>
                    <a:schemeClr val="bg1"/>
                  </a:solidFill>
                  <a:latin typeface="inherit"/>
                  <a:ea typeface="Tahoma" panose="020B0604030504040204" pitchFamily="34" charset="0"/>
                  <a:cs typeface="Tahoma" panose="020B0604030504040204" pitchFamily="34" charset="0"/>
                  <a:sym typeface="Lato"/>
                </a:rPr>
                <a:t> </a:t>
              </a:r>
            </a:p>
          </p:txBody>
        </p:sp>
      </p:grpSp>
      <p:pic>
        <p:nvPicPr>
          <p:cNvPr id="24" name="Picture 23" descr="Shape&#10;&#10;Description automatically generated">
            <a:extLst>
              <a:ext uri="{FF2B5EF4-FFF2-40B4-BE49-F238E27FC236}">
                <a16:creationId xmlns:a16="http://schemas.microsoft.com/office/drawing/2014/main" id="{6DB75B67-A79F-4D24-B1F3-146EB33613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1213" y="70013"/>
            <a:ext cx="1733550" cy="838200"/>
          </a:xfrm>
          <a:prstGeom prst="rect">
            <a:avLst/>
          </a:prstGeom>
        </p:spPr>
      </p:pic>
      <p:sp>
        <p:nvSpPr>
          <p:cNvPr id="19" name="Google Shape;296;p25">
            <a:extLst>
              <a:ext uri="{FF2B5EF4-FFF2-40B4-BE49-F238E27FC236}">
                <a16:creationId xmlns:a16="http://schemas.microsoft.com/office/drawing/2014/main" id="{0DF63595-7ACF-408F-9521-B386AC232F43}"/>
              </a:ext>
            </a:extLst>
          </p:cNvPr>
          <p:cNvSpPr txBox="1"/>
          <p:nvPr/>
        </p:nvSpPr>
        <p:spPr>
          <a:xfrm>
            <a:off x="5494319" y="4204661"/>
            <a:ext cx="6450770" cy="236585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dirty="0">
              <a:solidFill>
                <a:schemeClr val="bg1"/>
              </a:solidFill>
              <a:latin typeface="inherit"/>
              <a:ea typeface="Tahoma" panose="020B0604030504040204" pitchFamily="34" charset="0"/>
              <a:cs typeface="Tahoma" panose="020B0604030504040204" pitchFamily="34" charset="0"/>
              <a:sym typeface="Lato"/>
            </a:endParaRPr>
          </a:p>
          <a:p>
            <a:pPr marL="0" lvl="0" indent="0" algn="ctr" rtl="0">
              <a:spcBef>
                <a:spcPts val="0"/>
              </a:spcBef>
              <a:spcAft>
                <a:spcPts val="0"/>
              </a:spcAft>
              <a:buNone/>
            </a:pPr>
            <a:r>
              <a:rPr lang="en-US" sz="2800" b="1" dirty="0">
                <a:solidFill>
                  <a:srgbClr val="F0CDA1"/>
                </a:solidFill>
                <a:latin typeface="inherit"/>
                <a:ea typeface="Tahoma" panose="020B0604030504040204" pitchFamily="34" charset="0"/>
                <a:cs typeface="Tahoma" panose="020B0604030504040204" pitchFamily="34" charset="0"/>
                <a:sym typeface="Lato"/>
              </a:rPr>
              <a:t>Results</a:t>
            </a:r>
            <a:endParaRPr sz="2800" b="1" dirty="0">
              <a:solidFill>
                <a:srgbClr val="F0CDA1"/>
              </a:solidFill>
              <a:latin typeface="inherit"/>
              <a:ea typeface="Tahoma" panose="020B0604030504040204" pitchFamily="34" charset="0"/>
              <a:cs typeface="Tahoma" panose="020B0604030504040204" pitchFamily="34" charset="0"/>
              <a:sym typeface="Lato"/>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bg1"/>
                </a:solidFill>
                <a:effectLst/>
                <a:latin typeface="inherit"/>
                <a:cs typeface="Arial" panose="020B0604020202020204" pitchFamily="34" charset="0"/>
              </a:rPr>
              <a:t>The project customized out-of-box Salesforce functionality to meet the business needs of AAWDC. This allowed AAWDC to begin fully utilizing Salesforce and automate business processes. </a:t>
            </a:r>
            <a:endParaRPr sz="1700" dirty="0">
              <a:solidFill>
                <a:schemeClr val="bg1"/>
              </a:solidFill>
              <a:latin typeface="inherit"/>
              <a:ea typeface="Tahoma" panose="020B0604030504040204" pitchFamily="34" charset="0"/>
              <a:cs typeface="Tahoma" panose="020B0604030504040204" pitchFamily="34" charset="0"/>
              <a:sym typeface="Lato"/>
            </a:endParaRPr>
          </a:p>
        </p:txBody>
      </p:sp>
    </p:spTree>
    <p:extLst>
      <p:ext uri="{BB962C8B-B14F-4D97-AF65-F5344CB8AC3E}">
        <p14:creationId xmlns:p14="http://schemas.microsoft.com/office/powerpoint/2010/main" val="327553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DB42F-AE48-4323-897F-DB5A083BD103}"/>
              </a:ext>
            </a:extLst>
          </p:cNvPr>
          <p:cNvSpPr>
            <a:spLocks noGrp="1"/>
          </p:cNvSpPr>
          <p:nvPr>
            <p:ph type="title"/>
          </p:nvPr>
        </p:nvSpPr>
        <p:spPr>
          <a:xfrm>
            <a:off x="668855" y="302943"/>
            <a:ext cx="10515600" cy="1325563"/>
          </a:xfrm>
        </p:spPr>
        <p:txBody>
          <a:bodyPr/>
          <a:lstStyle/>
          <a:p>
            <a:r>
              <a:rPr lang="en-US" dirty="0"/>
              <a:t>OUR CLIENTS </a:t>
            </a:r>
          </a:p>
        </p:txBody>
      </p:sp>
      <p:sp>
        <p:nvSpPr>
          <p:cNvPr id="8" name="Slide Number Placeholder 7">
            <a:extLst>
              <a:ext uri="{FF2B5EF4-FFF2-40B4-BE49-F238E27FC236}">
                <a16:creationId xmlns:a16="http://schemas.microsoft.com/office/drawing/2014/main" id="{68F7FB6B-EAC9-40F7-9522-61A8D53EFAF9}"/>
              </a:ext>
            </a:extLst>
          </p:cNvPr>
          <p:cNvSpPr>
            <a:spLocks noGrp="1"/>
          </p:cNvSpPr>
          <p:nvPr>
            <p:ph type="sldNum" sz="quarter" idx="12"/>
          </p:nvPr>
        </p:nvSpPr>
        <p:spPr/>
        <p:txBody>
          <a:bodyPr/>
          <a:lstStyle/>
          <a:p>
            <a:fld id="{82EE24B5-652C-4DB5-B7C3-B5BBEC1280B1}" type="slidenum">
              <a:rPr lang="en-US" smtClean="0"/>
              <a:t>8</a:t>
            </a:fld>
            <a:endParaRPr lang="en-US" dirty="0"/>
          </a:p>
        </p:txBody>
      </p:sp>
      <p:sp>
        <p:nvSpPr>
          <p:cNvPr id="13" name="Oval 12" descr="Beige oval">
            <a:extLst>
              <a:ext uri="{FF2B5EF4-FFF2-40B4-BE49-F238E27FC236}">
                <a16:creationId xmlns:a16="http://schemas.microsoft.com/office/drawing/2014/main" id="{F336552F-CA64-452F-9BD8-01334388BFF5}"/>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bject 5" descr="Beige rectangle">
            <a:extLst>
              <a:ext uri="{FF2B5EF4-FFF2-40B4-BE49-F238E27FC236}">
                <a16:creationId xmlns:a16="http://schemas.microsoft.com/office/drawing/2014/main" id="{890F7762-BD37-4D33-9F80-1DA07B5E172E}"/>
              </a:ext>
            </a:extLst>
          </p:cNvPr>
          <p:cNvSpPr/>
          <p:nvPr/>
        </p:nvSpPr>
        <p:spPr>
          <a:xfrm flipV="1">
            <a:off x="668855" y="1214828"/>
            <a:ext cx="7094888" cy="7620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dirty="0"/>
          </a:p>
        </p:txBody>
      </p:sp>
      <p:pic>
        <p:nvPicPr>
          <p:cNvPr id="32" name="Picture 31" descr="Shape&#10;&#10;Description automatically generated">
            <a:extLst>
              <a:ext uri="{FF2B5EF4-FFF2-40B4-BE49-F238E27FC236}">
                <a16:creationId xmlns:a16="http://schemas.microsoft.com/office/drawing/2014/main" id="{372D4247-4974-40FC-9047-AB9AE6BC07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6050" y="238125"/>
            <a:ext cx="1733550" cy="838200"/>
          </a:xfrm>
          <a:prstGeom prst="rect">
            <a:avLst/>
          </a:prstGeom>
        </p:spPr>
      </p:pic>
      <p:cxnSp>
        <p:nvCxnSpPr>
          <p:cNvPr id="6" name="Straight Connector 5">
            <a:extLst>
              <a:ext uri="{FF2B5EF4-FFF2-40B4-BE49-F238E27FC236}">
                <a16:creationId xmlns:a16="http://schemas.microsoft.com/office/drawing/2014/main" id="{7C11A41D-E14D-4616-8B4D-5E31213593AF}"/>
              </a:ext>
            </a:extLst>
          </p:cNvPr>
          <p:cNvCxnSpPr>
            <a:cxnSpLocks/>
          </p:cNvCxnSpPr>
          <p:nvPr/>
        </p:nvCxnSpPr>
        <p:spPr>
          <a:xfrm>
            <a:off x="0" y="4102632"/>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C3949E9C-2029-4E65-A700-42214A822DBE}"/>
              </a:ext>
            </a:extLst>
          </p:cNvPr>
          <p:cNvPicPr>
            <a:picLocks noChangeAspect="1"/>
          </p:cNvPicPr>
          <p:nvPr/>
        </p:nvPicPr>
        <p:blipFill>
          <a:blip r:embed="rId4"/>
          <a:stretch>
            <a:fillRect/>
          </a:stretch>
        </p:blipFill>
        <p:spPr>
          <a:xfrm>
            <a:off x="738923" y="1771104"/>
            <a:ext cx="10908479" cy="2240224"/>
          </a:xfrm>
          <a:prstGeom prst="rect">
            <a:avLst/>
          </a:prstGeom>
        </p:spPr>
      </p:pic>
      <p:sp>
        <p:nvSpPr>
          <p:cNvPr id="16" name="TextBox 15">
            <a:extLst>
              <a:ext uri="{FF2B5EF4-FFF2-40B4-BE49-F238E27FC236}">
                <a16:creationId xmlns:a16="http://schemas.microsoft.com/office/drawing/2014/main" id="{2BF40EB7-D68E-4B79-AD63-FCEC2A5F1BE0}"/>
              </a:ext>
            </a:extLst>
          </p:cNvPr>
          <p:cNvSpPr txBox="1"/>
          <p:nvPr/>
        </p:nvSpPr>
        <p:spPr>
          <a:xfrm>
            <a:off x="421240" y="1447276"/>
            <a:ext cx="3688423" cy="369332"/>
          </a:xfrm>
          <a:prstGeom prst="rect">
            <a:avLst/>
          </a:prstGeom>
          <a:noFill/>
        </p:spPr>
        <p:txBody>
          <a:bodyPr wrap="square" rtlCol="0">
            <a:spAutoFit/>
          </a:bodyPr>
          <a:lstStyle/>
          <a:p>
            <a:r>
              <a:rPr lang="en-US" dirty="0"/>
              <a:t>NON-PROFIT</a:t>
            </a:r>
          </a:p>
        </p:txBody>
      </p:sp>
      <p:sp>
        <p:nvSpPr>
          <p:cNvPr id="28" name="TextBox 27">
            <a:extLst>
              <a:ext uri="{FF2B5EF4-FFF2-40B4-BE49-F238E27FC236}">
                <a16:creationId xmlns:a16="http://schemas.microsoft.com/office/drawing/2014/main" id="{DE6A5CC8-1411-4A9F-B40D-3F326940FEB5}"/>
              </a:ext>
            </a:extLst>
          </p:cNvPr>
          <p:cNvSpPr txBox="1"/>
          <p:nvPr/>
        </p:nvSpPr>
        <p:spPr>
          <a:xfrm>
            <a:off x="347608" y="4306059"/>
            <a:ext cx="3688423" cy="369332"/>
          </a:xfrm>
          <a:prstGeom prst="rect">
            <a:avLst/>
          </a:prstGeom>
          <a:noFill/>
        </p:spPr>
        <p:txBody>
          <a:bodyPr wrap="square" rtlCol="0">
            <a:spAutoFit/>
          </a:bodyPr>
          <a:lstStyle/>
          <a:p>
            <a:r>
              <a:rPr lang="en-US" dirty="0"/>
              <a:t>ADDITIONAL CLIENTS  </a:t>
            </a:r>
          </a:p>
        </p:txBody>
      </p:sp>
      <p:pic>
        <p:nvPicPr>
          <p:cNvPr id="25" name="Picture 24">
            <a:extLst>
              <a:ext uri="{FF2B5EF4-FFF2-40B4-BE49-F238E27FC236}">
                <a16:creationId xmlns:a16="http://schemas.microsoft.com/office/drawing/2014/main" id="{A4C87469-1CB3-4335-B5B9-EB4BBB97FFDF}"/>
              </a:ext>
            </a:extLst>
          </p:cNvPr>
          <p:cNvPicPr>
            <a:picLocks noChangeAspect="1"/>
          </p:cNvPicPr>
          <p:nvPr/>
        </p:nvPicPr>
        <p:blipFill>
          <a:blip r:embed="rId5"/>
          <a:stretch>
            <a:fillRect/>
          </a:stretch>
        </p:blipFill>
        <p:spPr>
          <a:xfrm>
            <a:off x="668855" y="5043097"/>
            <a:ext cx="4037744" cy="1095375"/>
          </a:xfrm>
          <a:prstGeom prst="rect">
            <a:avLst/>
          </a:prstGeom>
        </p:spPr>
      </p:pic>
      <p:pic>
        <p:nvPicPr>
          <p:cNvPr id="30" name="Picture 29">
            <a:extLst>
              <a:ext uri="{FF2B5EF4-FFF2-40B4-BE49-F238E27FC236}">
                <a16:creationId xmlns:a16="http://schemas.microsoft.com/office/drawing/2014/main" id="{594A7953-EA74-4A07-BB5C-B6F82724F2F1}"/>
              </a:ext>
            </a:extLst>
          </p:cNvPr>
          <p:cNvPicPr>
            <a:picLocks noChangeAspect="1"/>
          </p:cNvPicPr>
          <p:nvPr/>
        </p:nvPicPr>
        <p:blipFill>
          <a:blip r:embed="rId6"/>
          <a:stretch>
            <a:fillRect/>
          </a:stretch>
        </p:blipFill>
        <p:spPr>
          <a:xfrm>
            <a:off x="4267822" y="5147872"/>
            <a:ext cx="2352675" cy="990600"/>
          </a:xfrm>
          <a:prstGeom prst="rect">
            <a:avLst/>
          </a:prstGeom>
        </p:spPr>
      </p:pic>
      <p:pic>
        <p:nvPicPr>
          <p:cNvPr id="34" name="Picture 33">
            <a:extLst>
              <a:ext uri="{FF2B5EF4-FFF2-40B4-BE49-F238E27FC236}">
                <a16:creationId xmlns:a16="http://schemas.microsoft.com/office/drawing/2014/main" id="{678323E2-D695-4603-B0E8-40117B78E943}"/>
              </a:ext>
            </a:extLst>
          </p:cNvPr>
          <p:cNvPicPr>
            <a:picLocks noChangeAspect="1"/>
          </p:cNvPicPr>
          <p:nvPr/>
        </p:nvPicPr>
        <p:blipFill>
          <a:blip r:embed="rId7"/>
          <a:stretch>
            <a:fillRect/>
          </a:stretch>
        </p:blipFill>
        <p:spPr>
          <a:xfrm>
            <a:off x="7287976" y="4692096"/>
            <a:ext cx="1496848" cy="1482806"/>
          </a:xfrm>
          <a:prstGeom prst="rect">
            <a:avLst/>
          </a:prstGeom>
        </p:spPr>
      </p:pic>
      <p:pic>
        <p:nvPicPr>
          <p:cNvPr id="36" name="Picture 35">
            <a:extLst>
              <a:ext uri="{FF2B5EF4-FFF2-40B4-BE49-F238E27FC236}">
                <a16:creationId xmlns:a16="http://schemas.microsoft.com/office/drawing/2014/main" id="{367906F8-1E67-4E1D-8FD7-CDF70C9E0B51}"/>
              </a:ext>
            </a:extLst>
          </p:cNvPr>
          <p:cNvPicPr>
            <a:picLocks noChangeAspect="1"/>
          </p:cNvPicPr>
          <p:nvPr/>
        </p:nvPicPr>
        <p:blipFill>
          <a:blip r:embed="rId8"/>
          <a:stretch>
            <a:fillRect/>
          </a:stretch>
        </p:blipFill>
        <p:spPr>
          <a:xfrm>
            <a:off x="9605120" y="4833494"/>
            <a:ext cx="1255005" cy="1127149"/>
          </a:xfrm>
          <a:prstGeom prst="rect">
            <a:avLst/>
          </a:prstGeom>
        </p:spPr>
      </p:pic>
    </p:spTree>
    <p:extLst>
      <p:ext uri="{BB962C8B-B14F-4D97-AF65-F5344CB8AC3E}">
        <p14:creationId xmlns:p14="http://schemas.microsoft.com/office/powerpoint/2010/main" val="221176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Girl with documents">
            <a:extLst>
              <a:ext uri="{FF2B5EF4-FFF2-40B4-BE49-F238E27FC236}">
                <a16:creationId xmlns:a16="http://schemas.microsoft.com/office/drawing/2014/main" id="{BD5BAEF8-04EE-4148-AB9D-25427A926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1036"/>
            <a:ext cx="12335412" cy="6938669"/>
          </a:xfrm>
          <a:prstGeom prst="rect">
            <a:avLst/>
          </a:prstGeom>
        </p:spPr>
      </p:pic>
      <p:sp>
        <p:nvSpPr>
          <p:cNvPr id="5" name="Content Placeholder 4">
            <a:extLst>
              <a:ext uri="{FF2B5EF4-FFF2-40B4-BE49-F238E27FC236}">
                <a16:creationId xmlns:a16="http://schemas.microsoft.com/office/drawing/2014/main" id="{D5537408-2125-4CE5-92A7-F7E0FCBA31D0}"/>
              </a:ext>
            </a:extLst>
          </p:cNvPr>
          <p:cNvSpPr txBox="1">
            <a:spLocks/>
          </p:cNvSpPr>
          <p:nvPr/>
        </p:nvSpPr>
        <p:spPr>
          <a:xfrm>
            <a:off x="432024" y="2667717"/>
            <a:ext cx="8134350" cy="1990008"/>
          </a:xfrm>
          <a:prstGeom prst="rect">
            <a:avLst/>
          </a:prstGeom>
          <a:solidFill>
            <a:schemeClr val="accent2"/>
          </a:solidFill>
        </p:spPr>
        <p:txBody>
          <a:bodyPr lIns="1548000" tIns="216000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Font typeface="Arial" panose="020B0604020202020204" pitchFamily="34" charset="0"/>
              <a:buNone/>
            </a:pPr>
            <a:endParaRPr lang="en-US" sz="2500" b="1" dirty="0">
              <a:solidFill>
                <a:schemeClr val="bg2">
                  <a:alpha val="50000"/>
                </a:schemeClr>
              </a:solidFill>
            </a:endParaRPr>
          </a:p>
        </p:txBody>
      </p:sp>
      <p:sp>
        <p:nvSpPr>
          <p:cNvPr id="6" name="object 6" descr="Beige rectangle">
            <a:extLst>
              <a:ext uri="{FF2B5EF4-FFF2-40B4-BE49-F238E27FC236}">
                <a16:creationId xmlns:a16="http://schemas.microsoft.com/office/drawing/2014/main" id="{B0C70F64-F3E5-413B-AF4F-E15CE944B761}"/>
              </a:ext>
            </a:extLst>
          </p:cNvPr>
          <p:cNvSpPr/>
          <p:nvPr/>
        </p:nvSpPr>
        <p:spPr bwMode="ltGray">
          <a:xfrm>
            <a:off x="712128" y="4076001"/>
            <a:ext cx="4176000" cy="0"/>
          </a:xfrm>
          <a:custGeom>
            <a:avLst/>
            <a:gdLst/>
            <a:ahLst/>
            <a:cxnLst/>
            <a:rect l="l" t="t" r="r" b="b"/>
            <a:pathLst>
              <a:path w="4206240">
                <a:moveTo>
                  <a:pt x="0" y="0"/>
                </a:moveTo>
                <a:lnTo>
                  <a:pt x="4206240" y="0"/>
                </a:lnTo>
              </a:path>
            </a:pathLst>
          </a:custGeom>
          <a:ln w="54863">
            <a:solidFill>
              <a:schemeClr val="accent1"/>
            </a:solidFill>
          </a:ln>
        </p:spPr>
        <p:txBody>
          <a:bodyPr wrap="square" lIns="0" tIns="0" rIns="0" bIns="0" rtlCol="0"/>
          <a:lstStyle/>
          <a:p>
            <a:endParaRPr lang="en-US" dirty="0"/>
          </a:p>
        </p:txBody>
      </p:sp>
      <p:sp>
        <p:nvSpPr>
          <p:cNvPr id="2" name="Title 1">
            <a:extLst>
              <a:ext uri="{FF2B5EF4-FFF2-40B4-BE49-F238E27FC236}">
                <a16:creationId xmlns:a16="http://schemas.microsoft.com/office/drawing/2014/main" id="{1BD43A5E-77DF-44FD-800D-158434A3ABC6}"/>
              </a:ext>
            </a:extLst>
          </p:cNvPr>
          <p:cNvSpPr>
            <a:spLocks noGrp="1"/>
          </p:cNvSpPr>
          <p:nvPr>
            <p:ph type="title"/>
          </p:nvPr>
        </p:nvSpPr>
        <p:spPr bwMode="ltGray">
          <a:xfrm>
            <a:off x="589595" y="3036468"/>
            <a:ext cx="4859215" cy="1325563"/>
          </a:xfrm>
        </p:spPr>
        <p:txBody>
          <a:bodyPr>
            <a:normAutofit/>
          </a:bodyPr>
          <a:lstStyle/>
          <a:p>
            <a:r>
              <a:rPr lang="en-US" sz="5000" dirty="0">
                <a:solidFill>
                  <a:schemeClr val="bg1"/>
                </a:solidFill>
              </a:rPr>
              <a:t>THANK YOU!</a:t>
            </a:r>
            <a:endParaRPr lang="en-US" sz="5000" dirty="0"/>
          </a:p>
        </p:txBody>
      </p:sp>
      <p:pic>
        <p:nvPicPr>
          <p:cNvPr id="10" name="Picture 9" descr="Shape&#10;&#10;Description automatically generated">
            <a:extLst>
              <a:ext uri="{FF2B5EF4-FFF2-40B4-BE49-F238E27FC236}">
                <a16:creationId xmlns:a16="http://schemas.microsoft.com/office/drawing/2014/main" id="{FB23B59F-CC6F-4EBE-BE32-1B023778F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2638" y="136688"/>
            <a:ext cx="1733550" cy="657969"/>
          </a:xfrm>
          <a:prstGeom prst="rect">
            <a:avLst/>
          </a:prstGeom>
        </p:spPr>
      </p:pic>
    </p:spTree>
    <p:extLst>
      <p:ext uri="{BB962C8B-B14F-4D97-AF65-F5344CB8AC3E}">
        <p14:creationId xmlns:p14="http://schemas.microsoft.com/office/powerpoint/2010/main" val="1486951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4">
            <a:extLst>
              <a:ext uri="{FF2B5EF4-FFF2-40B4-BE49-F238E27FC236}">
                <a16:creationId xmlns:a16="http://schemas.microsoft.com/office/drawing/2014/main" id="{AF276B43-83B2-4D48-9715-2830FE1F6F24}"/>
              </a:ext>
            </a:extLst>
          </p:cNvPr>
          <p:cNvSpPr txBox="1">
            <a:spLocks/>
          </p:cNvSpPr>
          <p:nvPr/>
        </p:nvSpPr>
        <p:spPr>
          <a:xfrm>
            <a:off x="0" y="819150"/>
            <a:ext cx="12192000" cy="6034540"/>
          </a:xfrm>
          <a:prstGeom prst="rect">
            <a:avLst/>
          </a:prstGeom>
          <a:solidFill>
            <a:schemeClr val="accent2"/>
          </a:solidFill>
        </p:spPr>
        <p:txBody>
          <a:bodyPr lIns="1548000" tIns="216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Font typeface="Arial" panose="020B0604020202020204" pitchFamily="34" charset="0"/>
              <a:buNone/>
            </a:pPr>
            <a:endParaRPr lang="en-US" sz="2500" b="1" i="1" spc="60" dirty="0">
              <a:solidFill>
                <a:schemeClr val="bg2">
                  <a:lumMod val="20000"/>
                  <a:lumOff val="80000"/>
                  <a:alpha val="75000"/>
                </a:schemeClr>
              </a:solidFill>
              <a:cs typeface="Arial"/>
            </a:endParaRPr>
          </a:p>
          <a:p>
            <a:pPr marL="0" indent="0">
              <a:lnSpc>
                <a:spcPct val="125000"/>
              </a:lnSpc>
              <a:buFont typeface="Arial" panose="020B0604020202020204" pitchFamily="34" charset="0"/>
              <a:buNone/>
            </a:pPr>
            <a:endParaRPr lang="en-US" sz="2500" b="1" dirty="0">
              <a:solidFill>
                <a:schemeClr val="bg2">
                  <a:alpha val="50000"/>
                </a:schemeClr>
              </a:solidFill>
            </a:endParaRPr>
          </a:p>
        </p:txBody>
      </p:sp>
      <p:sp>
        <p:nvSpPr>
          <p:cNvPr id="2" name="Title 1">
            <a:extLst>
              <a:ext uri="{FF2B5EF4-FFF2-40B4-BE49-F238E27FC236}">
                <a16:creationId xmlns:a16="http://schemas.microsoft.com/office/drawing/2014/main" id="{26C5B371-F992-4547-B936-23F16F4488DA}"/>
              </a:ext>
            </a:extLst>
          </p:cNvPr>
          <p:cNvSpPr>
            <a:spLocks noGrp="1"/>
          </p:cNvSpPr>
          <p:nvPr>
            <p:ph type="title"/>
          </p:nvPr>
        </p:nvSpPr>
        <p:spPr>
          <a:xfrm>
            <a:off x="306424" y="1114747"/>
            <a:ext cx="10515600" cy="799805"/>
          </a:xfrm>
        </p:spPr>
        <p:txBody>
          <a:bodyPr>
            <a:normAutofit/>
          </a:bodyPr>
          <a:lstStyle/>
          <a:p>
            <a:r>
              <a:rPr lang="en-US" dirty="0">
                <a:solidFill>
                  <a:srgbClr val="F0CDA1"/>
                </a:solidFill>
              </a:rPr>
              <a:t>Jump start your NPO’s growth and start saving today!</a:t>
            </a:r>
            <a:r>
              <a:rPr lang="en-US" sz="3200" dirty="0">
                <a:solidFill>
                  <a:srgbClr val="F0CDA1"/>
                </a:solidFill>
              </a:rPr>
              <a:t> </a:t>
            </a:r>
            <a:endParaRPr lang="en-US" dirty="0">
              <a:solidFill>
                <a:srgbClr val="F0CDA1"/>
              </a:solidFill>
            </a:endParaRPr>
          </a:p>
        </p:txBody>
      </p:sp>
      <p:sp>
        <p:nvSpPr>
          <p:cNvPr id="4" name="Slide Number Placeholder 3">
            <a:extLst>
              <a:ext uri="{FF2B5EF4-FFF2-40B4-BE49-F238E27FC236}">
                <a16:creationId xmlns:a16="http://schemas.microsoft.com/office/drawing/2014/main" id="{DEC89DD8-AB5B-4556-B381-45F1AC0706EB}"/>
              </a:ext>
            </a:extLst>
          </p:cNvPr>
          <p:cNvSpPr>
            <a:spLocks noGrp="1"/>
          </p:cNvSpPr>
          <p:nvPr>
            <p:ph type="sldNum" sz="quarter" idx="12"/>
          </p:nvPr>
        </p:nvSpPr>
        <p:spPr/>
        <p:txBody>
          <a:bodyPr/>
          <a:lstStyle/>
          <a:p>
            <a:fld id="{82EE24B5-652C-4DB5-B7C3-B5BBEC1280B1}" type="slidenum">
              <a:rPr lang="en-US" smtClean="0"/>
              <a:t>10</a:t>
            </a:fld>
            <a:endParaRPr lang="en-US" dirty="0"/>
          </a:p>
        </p:txBody>
      </p:sp>
      <p:pic>
        <p:nvPicPr>
          <p:cNvPr id="18" name="Picture 17" descr="Shape&#10;&#10;Description automatically generated">
            <a:extLst>
              <a:ext uri="{FF2B5EF4-FFF2-40B4-BE49-F238E27FC236}">
                <a16:creationId xmlns:a16="http://schemas.microsoft.com/office/drawing/2014/main" id="{86FD1AA1-1F18-46B6-954D-7EB749EBD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1028" y="168597"/>
            <a:ext cx="1114417" cy="538839"/>
          </a:xfrm>
          <a:prstGeom prst="rect">
            <a:avLst/>
          </a:prstGeom>
        </p:spPr>
      </p:pic>
      <p:pic>
        <p:nvPicPr>
          <p:cNvPr id="9" name="Picture 8">
            <a:extLst>
              <a:ext uri="{FF2B5EF4-FFF2-40B4-BE49-F238E27FC236}">
                <a16:creationId xmlns:a16="http://schemas.microsoft.com/office/drawing/2014/main" id="{F6F3DC2C-6A55-4659-AC64-953C8C752F2C}"/>
              </a:ext>
            </a:extLst>
          </p:cNvPr>
          <p:cNvPicPr>
            <a:picLocks noChangeAspect="1"/>
          </p:cNvPicPr>
          <p:nvPr/>
        </p:nvPicPr>
        <p:blipFill>
          <a:blip r:embed="rId4"/>
          <a:stretch>
            <a:fillRect/>
          </a:stretch>
        </p:blipFill>
        <p:spPr>
          <a:xfrm>
            <a:off x="551484" y="2427919"/>
            <a:ext cx="4945802" cy="3195456"/>
          </a:xfrm>
          <a:prstGeom prst="rect">
            <a:avLst/>
          </a:prstGeom>
        </p:spPr>
      </p:pic>
      <p:sp>
        <p:nvSpPr>
          <p:cNvPr id="19" name="Title 1">
            <a:extLst>
              <a:ext uri="{FF2B5EF4-FFF2-40B4-BE49-F238E27FC236}">
                <a16:creationId xmlns:a16="http://schemas.microsoft.com/office/drawing/2014/main" id="{747E43C0-E4D0-4CAC-8FF0-4CD482358277}"/>
              </a:ext>
            </a:extLst>
          </p:cNvPr>
          <p:cNvSpPr txBox="1">
            <a:spLocks/>
          </p:cNvSpPr>
          <p:nvPr/>
        </p:nvSpPr>
        <p:spPr>
          <a:xfrm>
            <a:off x="306424" y="1321727"/>
            <a:ext cx="10515600" cy="12366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a:lstStyle>
          <a:p>
            <a:r>
              <a:rPr lang="en-US" sz="2000" dirty="0">
                <a:solidFill>
                  <a:schemeClr val="bg1"/>
                </a:solidFill>
              </a:rPr>
              <a:t>Receive up to 20 free hours on your next Salesforce development project</a:t>
            </a:r>
          </a:p>
        </p:txBody>
      </p:sp>
      <p:sp>
        <p:nvSpPr>
          <p:cNvPr id="20" name="Title 1">
            <a:extLst>
              <a:ext uri="{FF2B5EF4-FFF2-40B4-BE49-F238E27FC236}">
                <a16:creationId xmlns:a16="http://schemas.microsoft.com/office/drawing/2014/main" id="{D80FC721-8AF2-4474-8186-FECA7EE12088}"/>
              </a:ext>
            </a:extLst>
          </p:cNvPr>
          <p:cNvSpPr txBox="1">
            <a:spLocks/>
          </p:cNvSpPr>
          <p:nvPr/>
        </p:nvSpPr>
        <p:spPr>
          <a:xfrm>
            <a:off x="152400" y="5378409"/>
            <a:ext cx="10515600" cy="12366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a:lstStyle>
          <a:p>
            <a:r>
              <a:rPr lang="en-US" sz="1600" dirty="0">
                <a:solidFill>
                  <a:srgbClr val="F0CDA1"/>
                </a:solidFill>
              </a:rPr>
              <a:t>Book a consultation on our website and use code “SUMMER2021”.</a:t>
            </a:r>
          </a:p>
        </p:txBody>
      </p:sp>
      <p:pic>
        <p:nvPicPr>
          <p:cNvPr id="21" name="Picture 20" descr="A person smiling for the camera&#10;&#10;Description automatically generated with medium confidence">
            <a:extLst>
              <a:ext uri="{FF2B5EF4-FFF2-40B4-BE49-F238E27FC236}">
                <a16:creationId xmlns:a16="http://schemas.microsoft.com/office/drawing/2014/main" id="{A21E1C35-38F0-4227-9557-5D06BE31D3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9153" y="2427919"/>
            <a:ext cx="2018573" cy="21912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Title 1">
            <a:extLst>
              <a:ext uri="{FF2B5EF4-FFF2-40B4-BE49-F238E27FC236}">
                <a16:creationId xmlns:a16="http://schemas.microsoft.com/office/drawing/2014/main" id="{4F963015-D67B-4AE3-AD0C-D250CD74359F}"/>
              </a:ext>
            </a:extLst>
          </p:cNvPr>
          <p:cNvSpPr txBox="1">
            <a:spLocks/>
          </p:cNvSpPr>
          <p:nvPr/>
        </p:nvSpPr>
        <p:spPr>
          <a:xfrm>
            <a:off x="6866022" y="5579268"/>
            <a:ext cx="5082170" cy="9708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a:lstStyle>
          <a:p>
            <a:r>
              <a:rPr lang="en-US" sz="1600" dirty="0">
                <a:solidFill>
                  <a:srgbClr val="F0CDA1"/>
                </a:solidFill>
              </a:rPr>
              <a:t>Book a consultation with a Top Shelf CRM team member and mention code “SUMMER2021”.</a:t>
            </a:r>
          </a:p>
        </p:txBody>
      </p:sp>
      <p:sp>
        <p:nvSpPr>
          <p:cNvPr id="29" name="TextBox 28">
            <a:extLst>
              <a:ext uri="{FF2B5EF4-FFF2-40B4-BE49-F238E27FC236}">
                <a16:creationId xmlns:a16="http://schemas.microsoft.com/office/drawing/2014/main" id="{E4E5ABFB-09BE-4F1D-A1B4-C8EBB424D976}"/>
              </a:ext>
            </a:extLst>
          </p:cNvPr>
          <p:cNvSpPr txBox="1"/>
          <p:nvPr/>
        </p:nvSpPr>
        <p:spPr>
          <a:xfrm>
            <a:off x="7805596" y="4673628"/>
            <a:ext cx="3145432" cy="830997"/>
          </a:xfrm>
          <a:prstGeom prst="rect">
            <a:avLst/>
          </a:prstGeom>
          <a:noFill/>
        </p:spPr>
        <p:txBody>
          <a:bodyPr wrap="square" rtlCol="0">
            <a:spAutoFit/>
          </a:bodyPr>
          <a:lstStyle/>
          <a:p>
            <a:pPr algn="ctr"/>
            <a:r>
              <a:rPr lang="en-US" sz="1200" dirty="0">
                <a:solidFill>
                  <a:schemeClr val="bg1"/>
                </a:solidFill>
              </a:rPr>
              <a:t>Talia Jackson</a:t>
            </a:r>
          </a:p>
          <a:p>
            <a:pPr algn="ctr"/>
            <a:r>
              <a:rPr lang="en-US" sz="1200" b="1" dirty="0">
                <a:solidFill>
                  <a:schemeClr val="bg1"/>
                </a:solidFill>
              </a:rPr>
              <a:t>Account Executive</a:t>
            </a:r>
          </a:p>
          <a:p>
            <a:pPr algn="ctr"/>
            <a:r>
              <a:rPr lang="en-US" sz="1200" b="1" dirty="0">
                <a:solidFill>
                  <a:schemeClr val="bg1"/>
                </a:solidFill>
                <a:hlinkClick r:id="rId6">
                  <a:extLst>
                    <a:ext uri="{A12FA001-AC4F-418D-AE19-62706E023703}">
                      <ahyp:hlinkClr xmlns:ahyp="http://schemas.microsoft.com/office/drawing/2018/hyperlinkcolor" val="tx"/>
                    </a:ext>
                  </a:extLst>
                </a:hlinkClick>
              </a:rPr>
              <a:t>tjackson@topshelfcrm.com</a:t>
            </a:r>
            <a:r>
              <a:rPr lang="en-US" sz="1200" b="1" dirty="0">
                <a:solidFill>
                  <a:schemeClr val="bg1"/>
                </a:solidFill>
              </a:rPr>
              <a:t> </a:t>
            </a:r>
          </a:p>
          <a:p>
            <a:pPr algn="ctr"/>
            <a:r>
              <a:rPr lang="en-US" sz="1200" b="1" dirty="0">
                <a:solidFill>
                  <a:schemeClr val="bg1"/>
                </a:solidFill>
              </a:rPr>
              <a:t>(877) 738-2869 x 703 </a:t>
            </a:r>
          </a:p>
        </p:txBody>
      </p:sp>
    </p:spTree>
    <p:extLst>
      <p:ext uri="{BB962C8B-B14F-4D97-AF65-F5344CB8AC3E}">
        <p14:creationId xmlns:p14="http://schemas.microsoft.com/office/powerpoint/2010/main" val="3013812118"/>
      </p:ext>
    </p:extLst>
  </p:cSld>
  <p:clrMapOvr>
    <a:masterClrMapping/>
  </p:clrMapOvr>
</p:sld>
</file>

<file path=ppt/theme/theme1.xml><?xml version="1.0" encoding="utf-8"?>
<a:theme xmlns:a="http://schemas.openxmlformats.org/drawingml/2006/main" name="Office Theme">
  <a:themeElements>
    <a:clrScheme name="Custom 30">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Custom 25">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23188392_Professional services pitch deck_SL_V1.potx" id="{A16A60D7-542B-43C6-BB27-7BA8168B4019}" vid="{8C6CFC53-4DED-4518-8264-5814B6A371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FFDD087A-3273-4D74-8700-4C8E2BE507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DAF9E5-DED4-4A50-A81B-4CC218A03F2B}">
  <ds:schemaRefs>
    <ds:schemaRef ds:uri="http://schemas.microsoft.com/sharepoint/v3/contenttype/forms"/>
  </ds:schemaRefs>
</ds:datastoreItem>
</file>

<file path=customXml/itemProps3.xml><?xml version="1.0" encoding="utf-8"?>
<ds:datastoreItem xmlns:ds="http://schemas.openxmlformats.org/officeDocument/2006/customXml" ds:itemID="{171946EF-A3EA-4ECB-8D9A-56C36FFF4075}">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Professional services pitch deck</Template>
  <TotalTime>13487</TotalTime>
  <Words>2007</Words>
  <Application>Microsoft Office PowerPoint</Application>
  <PresentationFormat>Widescreen</PresentationFormat>
  <Paragraphs>180</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-apple-system</vt:lpstr>
      <vt:lpstr>Arial</vt:lpstr>
      <vt:lpstr>Arial </vt:lpstr>
      <vt:lpstr>Calibri</vt:lpstr>
      <vt:lpstr>Gill Sans MT</vt:lpstr>
      <vt:lpstr>Gotham</vt:lpstr>
      <vt:lpstr>inherit</vt:lpstr>
      <vt:lpstr>Tahoma</vt:lpstr>
      <vt:lpstr>Office Theme</vt:lpstr>
      <vt:lpstr>Tackling Salesforce Development Non-Profit &amp; Public Sector Industries </vt:lpstr>
      <vt:lpstr>About Us</vt:lpstr>
      <vt:lpstr>Our Success Growing and Improving Non-Profits</vt:lpstr>
      <vt:lpstr>NPO Challenges</vt:lpstr>
      <vt:lpstr>OUR SERVICES</vt:lpstr>
      <vt:lpstr>Anne Arundel Workforce Development Center </vt:lpstr>
      <vt:lpstr>AAWDC Case Study</vt:lpstr>
      <vt:lpstr>OUR CLIENTS </vt:lpstr>
      <vt:lpstr>THANK YOU!</vt:lpstr>
      <vt:lpstr>Jump start your NPO’s growth and start saving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Tackling Software Development Non-Profit/Association </dc:title>
  <dc:creator>Zena Thomas</dc:creator>
  <cp:lastModifiedBy>Zena Thomas</cp:lastModifiedBy>
  <cp:revision>207</cp:revision>
  <dcterms:created xsi:type="dcterms:W3CDTF">2021-03-18T13:25:00Z</dcterms:created>
  <dcterms:modified xsi:type="dcterms:W3CDTF">2021-06-11T17:51:01Z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